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42808525" cy="30279975"/>
  <p:notesSz cx="10020300" cy="6888163"/>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D1F9"/>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0" d="100"/>
          <a:sy n="30" d="100"/>
        </p:scale>
        <p:origin x="42" y="2628"/>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41591" cy="3448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76399" y="0"/>
            <a:ext cx="4341591" cy="344845"/>
          </a:xfrm>
          <a:prstGeom prst="rect">
            <a:avLst/>
          </a:prstGeom>
        </p:spPr>
        <p:txBody>
          <a:bodyPr vert="horz" lIns="91440" tIns="45720" rIns="91440" bIns="45720" rtlCol="0"/>
          <a:lstStyle>
            <a:lvl1pPr algn="r">
              <a:defRPr sz="1200"/>
            </a:lvl1pPr>
          </a:lstStyle>
          <a:p>
            <a:fld id="{F1662EB5-E2F2-456F-A424-D7BE90A28A97}" type="datetimeFigureOut">
              <a:rPr lang="en-US" smtClean="0"/>
              <a:pPr/>
              <a:t>9/20/2011</a:t>
            </a:fld>
            <a:endParaRPr lang="en-US"/>
          </a:p>
        </p:txBody>
      </p:sp>
      <p:sp>
        <p:nvSpPr>
          <p:cNvPr id="4" name="Footer Placeholder 3"/>
          <p:cNvSpPr>
            <a:spLocks noGrp="1"/>
          </p:cNvSpPr>
          <p:nvPr>
            <p:ph type="ftr" sz="quarter" idx="2"/>
          </p:nvPr>
        </p:nvSpPr>
        <p:spPr>
          <a:xfrm>
            <a:off x="0" y="6542227"/>
            <a:ext cx="4341591" cy="3448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76399" y="6542227"/>
            <a:ext cx="4341591" cy="344845"/>
          </a:xfrm>
          <a:prstGeom prst="rect">
            <a:avLst/>
          </a:prstGeom>
        </p:spPr>
        <p:txBody>
          <a:bodyPr vert="horz" lIns="91440" tIns="45720" rIns="91440" bIns="45720" rtlCol="0" anchor="b"/>
          <a:lstStyle>
            <a:lvl1pPr algn="r">
              <a:defRPr sz="1200"/>
            </a:lvl1pPr>
          </a:lstStyle>
          <a:p>
            <a:fld id="{C3E5393F-9522-41D6-A6EB-D1EC93EF526D}" type="slidenum">
              <a:rPr lang="en-US" smtClean="0"/>
              <a:pPr/>
              <a:t>‹#›</a:t>
            </a:fld>
            <a:endParaRPr lang="en-US"/>
          </a:p>
        </p:txBody>
      </p:sp>
    </p:spTree>
    <p:extLst>
      <p:ext uri="{BB962C8B-B14F-4D97-AF65-F5344CB8AC3E}">
        <p14:creationId xmlns:p14="http://schemas.microsoft.com/office/powerpoint/2010/main" xmlns="" val="26339717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xmlns="" val="450559885"/>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defRPr/>
                      </a:pP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Algoritmi</a:t>
                      </a:r>
                      <a:r>
                        <a:rPr kumimoji="0" lang="pt-PT" sz="2400" b="0" i="0" u="none" strike="noStrike" cap="none" normalizeH="0" baseline="0" dirty="0" smtClean="0">
                          <a:ln>
                            <a:noFill/>
                          </a:ln>
                          <a:solidFill>
                            <a:schemeClr val="tx1"/>
                          </a:solidFill>
                          <a:effectLst/>
                          <a:latin typeface="Arial" charset="0"/>
                        </a:rPr>
                        <a:t> Centre</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45"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xmlns=""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smtClean="0">
                          <a:ln>
                            <a:noFill/>
                          </a:ln>
                          <a:solidFill>
                            <a:schemeClr val="tx1"/>
                          </a:solidFill>
                          <a:effectLst/>
                          <a:latin typeface="Arial" charset="0"/>
                        </a:rPr>
                        <a:t>a </a:t>
                      </a:r>
                      <a:r>
                        <a:rPr kumimoji="0" lang="pt-PT" sz="4000" b="0" i="0" u="none" strike="noStrike" cap="none" normalizeH="0" baseline="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a:t>
            </a:r>
            <a:r>
              <a:rPr lang="en-US" sz="4000" dirty="0" smtClean="0"/>
              <a:t> ESTRELA FERREIRA DA CRUZ</a:t>
            </a:r>
            <a:endParaRPr lang="en-US" sz="4000" dirty="0"/>
          </a:p>
          <a:p>
            <a:pPr algn="ctr" defTabSz="2952750">
              <a:spcBef>
                <a:spcPct val="20000"/>
              </a:spcBef>
            </a:pPr>
            <a:r>
              <a:rPr lang="en-US" sz="4000" dirty="0"/>
              <a:t> Supervisors:  </a:t>
            </a:r>
            <a:r>
              <a:rPr lang="en-US" sz="4000" dirty="0" smtClean="0"/>
              <a:t>Ricardo J. Machado, Maribel Y. Santos</a:t>
            </a:r>
            <a:endParaRPr lang="en-US" sz="4000" dirty="0"/>
          </a:p>
          <a:p>
            <a:pPr algn="ctr" defTabSz="2952750">
              <a:spcBef>
                <a:spcPct val="50000"/>
              </a:spcBef>
            </a:pPr>
            <a:r>
              <a:rPr lang="pt-PT" dirty="0"/>
              <a:t>* </a:t>
            </a:r>
            <a:r>
              <a:rPr lang="pt-PT" dirty="0" smtClean="0"/>
              <a:t>id3233@alunos.uminho.pt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pt-PT" sz="4800" b="1" cap="all" dirty="0"/>
              <a:t>Design Software </a:t>
            </a:r>
            <a:r>
              <a:rPr lang="pt-PT" sz="4800" b="1" cap="all" dirty="0" err="1"/>
              <a:t>Systems</a:t>
            </a:r>
            <a:r>
              <a:rPr lang="pt-PT" sz="4800" b="1" cap="all" dirty="0"/>
              <a:t> </a:t>
            </a:r>
            <a:r>
              <a:rPr lang="pt-PT" sz="4800" b="1" cap="all" dirty="0" err="1"/>
              <a:t>from</a:t>
            </a:r>
            <a:r>
              <a:rPr lang="pt-PT" sz="4800" b="1" cap="all" dirty="0"/>
              <a:t> </a:t>
            </a:r>
            <a:r>
              <a:rPr lang="pt-PT" sz="4800" b="1" cap="all" dirty="0" err="1"/>
              <a:t>Business</a:t>
            </a:r>
            <a:r>
              <a:rPr lang="pt-PT" sz="4800" b="1" cap="all" dirty="0"/>
              <a:t> </a:t>
            </a:r>
            <a:r>
              <a:rPr lang="pt-PT" sz="4800" b="1" cap="all" dirty="0" err="1"/>
              <a:t>Process</a:t>
            </a:r>
            <a:r>
              <a:rPr lang="pt-PT" sz="4800" b="1" cap="all" dirty="0"/>
              <a:t> </a:t>
            </a:r>
            <a:r>
              <a:rPr lang="pt-PT" sz="4800" b="1" cap="all" dirty="0" err="1" smtClean="0"/>
              <a:t>Modeling</a:t>
            </a:r>
            <a:r>
              <a:rPr lang="pt-PT" sz="4800" b="1" cap="all" dirty="0" smtClean="0"/>
              <a:t> </a:t>
            </a:r>
            <a:endParaRPr lang="en-US" sz="4800" b="1" cap="all" dirty="0"/>
          </a:p>
        </p:txBody>
      </p:sp>
      <p:pic>
        <p:nvPicPr>
          <p:cNvPr id="1037"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13" name="Text Box 214"/>
          <p:cNvSpPr txBox="1">
            <a:spLocks noChangeArrowheads="1"/>
          </p:cNvSpPr>
          <p:nvPr/>
        </p:nvSpPr>
        <p:spPr bwMode="auto">
          <a:xfrm>
            <a:off x="12671709" y="5755107"/>
            <a:ext cx="15202999" cy="6309420"/>
          </a:xfrm>
          <a:prstGeom prst="rect">
            <a:avLst/>
          </a:prstGeom>
          <a:noFill/>
          <a:ln w="9525">
            <a:noFill/>
            <a:miter lim="800000"/>
            <a:headEnd/>
            <a:tailEnd/>
          </a:ln>
        </p:spPr>
        <p:txBody>
          <a:bodyPr wrap="square">
            <a:spAutoFit/>
          </a:bodyPr>
          <a:lstStyle/>
          <a:p>
            <a:pPr defTabSz="2952750">
              <a:spcBef>
                <a:spcPct val="50000"/>
              </a:spcBef>
            </a:pPr>
            <a:r>
              <a:rPr lang="en-US" sz="3600" b="1" dirty="0" smtClean="0"/>
              <a:t>Expected </a:t>
            </a:r>
            <a:r>
              <a:rPr lang="en-US" sz="3600" b="1" dirty="0"/>
              <a:t>Results</a:t>
            </a:r>
          </a:p>
          <a:p>
            <a:pPr defTabSz="2952750">
              <a:spcBef>
                <a:spcPct val="50000"/>
              </a:spcBef>
            </a:pPr>
            <a:r>
              <a:rPr lang="en-US" dirty="0"/>
              <a:t>The main expected result is a method for generating software models from business process models. </a:t>
            </a:r>
          </a:p>
          <a:p>
            <a:pPr defTabSz="2952750">
              <a:spcBef>
                <a:spcPct val="50000"/>
              </a:spcBef>
            </a:pPr>
            <a:r>
              <a:rPr lang="en-US" dirty="0"/>
              <a:t>This way it will be easy to: </a:t>
            </a:r>
          </a:p>
          <a:p>
            <a:pPr marL="571500" indent="-571500" defTabSz="2952750">
              <a:spcBef>
                <a:spcPct val="50000"/>
              </a:spcBef>
              <a:buFont typeface="Arial" pitchFamily="34" charset="0"/>
              <a:buChar char="•"/>
            </a:pPr>
            <a:r>
              <a:rPr lang="en-US" dirty="0"/>
              <a:t>Be sure that the software application does what it has to do, in other words, that the software application really meets the company needs;</a:t>
            </a:r>
          </a:p>
          <a:p>
            <a:pPr marL="571500" indent="-571500" defTabSz="2952750">
              <a:spcBef>
                <a:spcPct val="50000"/>
              </a:spcBef>
              <a:buFont typeface="Arial" pitchFamily="34" charset="0"/>
              <a:buChar char="•"/>
            </a:pPr>
            <a:r>
              <a:rPr lang="en-US" dirty="0"/>
              <a:t> Ensure that the software application is aligned with the business processes and it is easy to adapt to necessary changes; </a:t>
            </a:r>
          </a:p>
          <a:p>
            <a:pPr marL="571500" indent="-571500" defTabSz="2952750">
              <a:spcBef>
                <a:spcPct val="50000"/>
              </a:spcBef>
              <a:buFont typeface="Arial" pitchFamily="34" charset="0"/>
              <a:buChar char="•"/>
            </a:pPr>
            <a:r>
              <a:rPr lang="en-US" dirty="0" smtClean="0"/>
              <a:t>Optimize resources </a:t>
            </a:r>
            <a:r>
              <a:rPr lang="en-US" dirty="0"/>
              <a:t>by joining efforts between the BPM analysis and the requirements definition of software applications that support the business</a:t>
            </a:r>
            <a:r>
              <a:rPr lang="en-US" dirty="0" smtClean="0"/>
              <a:t>.</a:t>
            </a:r>
            <a:endParaRPr lang="en-US" dirty="0"/>
          </a:p>
        </p:txBody>
      </p:sp>
      <p:pic>
        <p:nvPicPr>
          <p:cNvPr id="14" name="Picture 149"/>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2403261" y="12616661"/>
            <a:ext cx="16705857" cy="115355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5" name="Text Box 214"/>
          <p:cNvSpPr txBox="1">
            <a:spLocks noChangeArrowheads="1"/>
          </p:cNvSpPr>
          <p:nvPr/>
        </p:nvSpPr>
        <p:spPr bwMode="auto">
          <a:xfrm>
            <a:off x="30257936" y="5755107"/>
            <a:ext cx="11808893" cy="22590800"/>
          </a:xfrm>
          <a:prstGeom prst="rect">
            <a:avLst/>
          </a:prstGeom>
          <a:noFill/>
          <a:ln w="9525">
            <a:noFill/>
            <a:miter lim="800000"/>
            <a:headEnd/>
            <a:tailEnd/>
          </a:ln>
        </p:spPr>
        <p:txBody>
          <a:bodyPr wrap="square">
            <a:spAutoFit/>
          </a:bodyPr>
          <a:lstStyle/>
          <a:p>
            <a:pPr algn="just" defTabSz="2952750">
              <a:spcBef>
                <a:spcPct val="50000"/>
              </a:spcBef>
            </a:pPr>
            <a:r>
              <a:rPr lang="en-US" sz="3600" b="1" dirty="0" smtClean="0"/>
              <a:t> </a:t>
            </a:r>
            <a:r>
              <a:rPr lang="en-US" sz="3600" b="1" dirty="0"/>
              <a:t>Work </a:t>
            </a:r>
            <a:r>
              <a:rPr lang="en-US" sz="3600" b="1" dirty="0" smtClean="0"/>
              <a:t>Plan</a:t>
            </a:r>
          </a:p>
          <a:p>
            <a:pPr algn="just" defTabSz="2952750">
              <a:spcBef>
                <a:spcPct val="50000"/>
              </a:spcBef>
            </a:pPr>
            <a:r>
              <a:rPr lang="en-US" dirty="0"/>
              <a:t>The PhD research work plan is scheduled to proceed as follows:</a:t>
            </a:r>
          </a:p>
          <a:p>
            <a:pPr marL="571500" indent="-571500">
              <a:spcBef>
                <a:spcPts val="600"/>
              </a:spcBef>
              <a:spcAft>
                <a:spcPts val="600"/>
              </a:spcAft>
              <a:buFont typeface="Arial" pitchFamily="34" charset="0"/>
              <a:buChar char="•"/>
            </a:pPr>
            <a:r>
              <a:rPr lang="en-US" dirty="0"/>
              <a:t>2011/2012 </a:t>
            </a:r>
            <a:r>
              <a:rPr lang="en-US" dirty="0" smtClean="0"/>
              <a:t>– State of art study and write </a:t>
            </a:r>
            <a:r>
              <a:rPr lang="en-US" dirty="0"/>
              <a:t>the PhD </a:t>
            </a:r>
            <a:r>
              <a:rPr lang="en-US" dirty="0" smtClean="0"/>
              <a:t>proposal;</a:t>
            </a:r>
          </a:p>
          <a:p>
            <a:pPr marL="571500" indent="-571500">
              <a:spcBef>
                <a:spcPts val="600"/>
              </a:spcBef>
              <a:spcAft>
                <a:spcPts val="600"/>
              </a:spcAft>
              <a:buFont typeface="Arial" pitchFamily="34" charset="0"/>
              <a:buChar char="•"/>
            </a:pPr>
            <a:r>
              <a:rPr lang="en-US" dirty="0" smtClean="0"/>
              <a:t>2012/2013 </a:t>
            </a:r>
            <a:r>
              <a:rPr lang="en-US" dirty="0"/>
              <a:t>- Integration of BPMN and </a:t>
            </a:r>
            <a:r>
              <a:rPr lang="en-US" dirty="0" smtClean="0"/>
              <a:t>4SRS;</a:t>
            </a:r>
          </a:p>
          <a:p>
            <a:pPr marL="571500" indent="-571500">
              <a:spcBef>
                <a:spcPts val="600"/>
              </a:spcBef>
              <a:spcAft>
                <a:spcPts val="600"/>
              </a:spcAft>
              <a:buFont typeface="Arial" pitchFamily="34" charset="0"/>
              <a:buChar char="•"/>
            </a:pPr>
            <a:r>
              <a:rPr lang="en-US" dirty="0" smtClean="0"/>
              <a:t>2013/2014 </a:t>
            </a:r>
            <a:r>
              <a:rPr lang="en-US" dirty="0"/>
              <a:t>- Complete all steps from BPMN to </a:t>
            </a:r>
            <a:r>
              <a:rPr lang="en-US" dirty="0" smtClean="0"/>
              <a:t>database </a:t>
            </a:r>
            <a:r>
              <a:rPr lang="en-US" dirty="0"/>
              <a:t>design (ERD - </a:t>
            </a:r>
            <a:r>
              <a:rPr lang="en-US" dirty="0" smtClean="0"/>
              <a:t>Entity-Relationship Diagram</a:t>
            </a:r>
            <a:r>
              <a:rPr lang="en-US" dirty="0"/>
              <a:t>);</a:t>
            </a:r>
          </a:p>
          <a:p>
            <a:pPr marL="571500" indent="-571500">
              <a:spcBef>
                <a:spcPts val="600"/>
              </a:spcBef>
              <a:spcAft>
                <a:spcPts val="600"/>
              </a:spcAft>
              <a:buFont typeface="Arial" pitchFamily="34" charset="0"/>
              <a:buChar char="•"/>
            </a:pPr>
            <a:r>
              <a:rPr lang="en-US" dirty="0" smtClean="0"/>
              <a:t>2014/2015 </a:t>
            </a:r>
            <a:r>
              <a:rPr lang="en-US" dirty="0"/>
              <a:t>- Write the PhD thesis </a:t>
            </a:r>
            <a:r>
              <a:rPr lang="en-US" dirty="0" smtClean="0"/>
              <a:t>report</a:t>
            </a:r>
          </a:p>
          <a:p>
            <a:pPr algn="just" defTabSz="2952750">
              <a:spcBef>
                <a:spcPct val="50000"/>
              </a:spcBef>
            </a:pPr>
            <a:endParaRPr lang="pt-PT" sz="3600" b="1" dirty="0" smtClean="0"/>
          </a:p>
          <a:p>
            <a:pPr algn="just" defTabSz="2952750">
              <a:spcBef>
                <a:spcPct val="50000"/>
              </a:spcBef>
            </a:pPr>
            <a:endParaRPr lang="en-US" sz="3600" b="1" dirty="0" smtClean="0"/>
          </a:p>
          <a:p>
            <a:pPr algn="just" defTabSz="2952750">
              <a:spcBef>
                <a:spcPct val="50000"/>
              </a:spcBef>
            </a:pPr>
            <a:r>
              <a:rPr lang="en-US" sz="3600" b="1" dirty="0" smtClean="0"/>
              <a:t>Conclusion</a:t>
            </a:r>
            <a:endParaRPr lang="en-US" sz="3600" b="1" dirty="0"/>
          </a:p>
          <a:p>
            <a:r>
              <a:rPr lang="en-US" dirty="0"/>
              <a:t>The Business Process Management and Modeling is nowadays well-established and well-known in companies. </a:t>
            </a:r>
            <a:r>
              <a:rPr lang="en-GB" dirty="0"/>
              <a:t>At the same time software development still </a:t>
            </a:r>
            <a:r>
              <a:rPr lang="en-GB" dirty="0" smtClean="0"/>
              <a:t>has </a:t>
            </a:r>
            <a:r>
              <a:rPr lang="en-GB" dirty="0"/>
              <a:t>some </a:t>
            </a:r>
            <a:r>
              <a:rPr lang="en-GB" dirty="0" smtClean="0"/>
              <a:t>difficulties </a:t>
            </a:r>
            <a:r>
              <a:rPr lang="en-GB" dirty="0"/>
              <a:t>on </a:t>
            </a:r>
            <a:r>
              <a:rPr lang="en-GB" dirty="0" smtClean="0"/>
              <a:t>requirements </a:t>
            </a:r>
            <a:r>
              <a:rPr lang="en-GB" dirty="0"/>
              <a:t>definition. So it is natural to think that BPM and software development </a:t>
            </a:r>
            <a:r>
              <a:rPr lang="en-GB" dirty="0" smtClean="0"/>
              <a:t>should </a:t>
            </a:r>
            <a:r>
              <a:rPr lang="en-GB" dirty="0"/>
              <a:t>work together or, at least, very closer. As </a:t>
            </a:r>
            <a:r>
              <a:rPr lang="en-GB" dirty="0" smtClean="0"/>
              <a:t>a result </a:t>
            </a:r>
            <a:r>
              <a:rPr lang="en-GB" dirty="0"/>
              <a:t>we could have software applications </a:t>
            </a:r>
            <a:r>
              <a:rPr lang="en-GB" dirty="0" smtClean="0"/>
              <a:t>that </a:t>
            </a:r>
            <a:r>
              <a:rPr lang="en-GB" dirty="0"/>
              <a:t>really </a:t>
            </a:r>
            <a:r>
              <a:rPr lang="en-GB" dirty="0" smtClean="0"/>
              <a:t>match </a:t>
            </a:r>
            <a:r>
              <a:rPr lang="en-GB" dirty="0"/>
              <a:t>organizations </a:t>
            </a:r>
            <a:r>
              <a:rPr lang="en-GB" dirty="0" smtClean="0"/>
              <a:t>needs and reduce </a:t>
            </a:r>
            <a:r>
              <a:rPr lang="en-GB" dirty="0"/>
              <a:t>resources and time by joining </a:t>
            </a:r>
            <a:r>
              <a:rPr lang="en-GB" dirty="0" smtClean="0"/>
              <a:t>efforts</a:t>
            </a:r>
            <a:r>
              <a:rPr lang="en-GB" dirty="0"/>
              <a:t>. </a:t>
            </a:r>
            <a:endParaRPr lang="en-US" dirty="0"/>
          </a:p>
          <a:p>
            <a:pPr defTabSz="2952750">
              <a:spcBef>
                <a:spcPts val="600"/>
              </a:spcBef>
            </a:pPr>
            <a:endParaRPr lang="pt-PT" sz="3600" dirty="0" smtClean="0"/>
          </a:p>
          <a:p>
            <a:pPr defTabSz="2952750">
              <a:spcBef>
                <a:spcPts val="600"/>
              </a:spcBef>
            </a:pPr>
            <a:endParaRPr lang="pt-PT" sz="3600" dirty="0"/>
          </a:p>
          <a:p>
            <a:pPr defTabSz="2952750">
              <a:spcBef>
                <a:spcPts val="600"/>
              </a:spcBef>
            </a:pPr>
            <a:endParaRPr lang="pt-PT" sz="3600" dirty="0" smtClean="0"/>
          </a:p>
          <a:p>
            <a:pPr defTabSz="2952750">
              <a:spcBef>
                <a:spcPts val="600"/>
              </a:spcBef>
            </a:pPr>
            <a:endParaRPr lang="pt-PT" sz="3600" dirty="0" smtClean="0"/>
          </a:p>
          <a:p>
            <a:pPr defTabSz="2952750">
              <a:spcBef>
                <a:spcPts val="600"/>
              </a:spcBef>
              <a:spcAft>
                <a:spcPts val="600"/>
              </a:spcAft>
            </a:pPr>
            <a:r>
              <a:rPr lang="en-US" sz="3600" b="1" dirty="0" smtClean="0"/>
              <a:t>References</a:t>
            </a:r>
            <a:endParaRPr lang="en-US" sz="3600" dirty="0"/>
          </a:p>
          <a:p>
            <a:pPr>
              <a:spcBef>
                <a:spcPts val="1200"/>
              </a:spcBef>
              <a:spcAft>
                <a:spcPts val="600"/>
              </a:spcAft>
            </a:pPr>
            <a:r>
              <a:rPr lang="en-US" dirty="0" smtClean="0"/>
              <a:t>[1] </a:t>
            </a:r>
            <a:r>
              <a:rPr lang="en-US" dirty="0" err="1"/>
              <a:t>Wil</a:t>
            </a:r>
            <a:r>
              <a:rPr lang="en-US" dirty="0"/>
              <a:t> van der Aalst. Business process management </a:t>
            </a:r>
            <a:r>
              <a:rPr lang="en-US" dirty="0" err="1"/>
              <a:t>demystied</a:t>
            </a:r>
            <a:r>
              <a:rPr lang="en-US" dirty="0"/>
              <a:t>: A tutorial on models, systems and standards for </a:t>
            </a:r>
            <a:r>
              <a:rPr lang="en-US" dirty="0" err="1"/>
              <a:t>workow</a:t>
            </a:r>
            <a:r>
              <a:rPr lang="en-US" dirty="0"/>
              <a:t> </a:t>
            </a:r>
            <a:r>
              <a:rPr lang="en-US" dirty="0" smtClean="0"/>
              <a:t>management. S</a:t>
            </a:r>
            <a:r>
              <a:rPr lang="de-DE" dirty="0" err="1" smtClean="0"/>
              <a:t>pringer</a:t>
            </a:r>
            <a:r>
              <a:rPr lang="de-DE" dirty="0" smtClean="0"/>
              <a:t> </a:t>
            </a:r>
            <a:r>
              <a:rPr lang="de-DE" dirty="0"/>
              <a:t>Berlin / Heidelberg, 2004.</a:t>
            </a:r>
          </a:p>
          <a:p>
            <a:pPr>
              <a:spcBef>
                <a:spcPts val="1200"/>
              </a:spcBef>
              <a:spcAft>
                <a:spcPts val="600"/>
              </a:spcAft>
            </a:pPr>
            <a:r>
              <a:rPr lang="en-US" dirty="0" smtClean="0"/>
              <a:t>[</a:t>
            </a:r>
            <a:r>
              <a:rPr lang="en-US" dirty="0"/>
              <a:t>2</a:t>
            </a:r>
            <a:r>
              <a:rPr lang="en-US" dirty="0" smtClean="0"/>
              <a:t>] </a:t>
            </a:r>
            <a:r>
              <a:rPr lang="en-US" dirty="0" err="1"/>
              <a:t>Pankaj</a:t>
            </a:r>
            <a:r>
              <a:rPr lang="en-US" dirty="0"/>
              <a:t> </a:t>
            </a:r>
            <a:r>
              <a:rPr lang="en-US" dirty="0" err="1"/>
              <a:t>Jalote</a:t>
            </a:r>
            <a:r>
              <a:rPr lang="en-US" dirty="0"/>
              <a:t>. A concise Introduction to Software Engineering. Springer, 2008</a:t>
            </a:r>
            <a:r>
              <a:rPr lang="en-US" dirty="0" smtClean="0"/>
              <a:t>.</a:t>
            </a:r>
          </a:p>
          <a:p>
            <a:pPr>
              <a:spcBef>
                <a:spcPts val="1200"/>
              </a:spcBef>
              <a:spcAft>
                <a:spcPts val="600"/>
              </a:spcAft>
            </a:pPr>
            <a:r>
              <a:rPr lang="en-US" dirty="0" smtClean="0"/>
              <a:t>[3] </a:t>
            </a:r>
            <a:r>
              <a:rPr lang="en-US" dirty="0"/>
              <a:t>Vitus Lam. Equivalences of </a:t>
            </a:r>
            <a:r>
              <a:rPr lang="en-US" dirty="0" err="1"/>
              <a:t>bpmn</a:t>
            </a:r>
            <a:r>
              <a:rPr lang="en-US" dirty="0"/>
              <a:t> processes. Service Oriented Computing and </a:t>
            </a:r>
            <a:r>
              <a:rPr lang="en-US" dirty="0" smtClean="0"/>
              <a:t>Applications, 2009</a:t>
            </a:r>
            <a:endParaRPr lang="en-US" dirty="0"/>
          </a:p>
          <a:p>
            <a:pPr>
              <a:spcBef>
                <a:spcPts val="1200"/>
              </a:spcBef>
              <a:spcAft>
                <a:spcPts val="600"/>
              </a:spcAft>
            </a:pPr>
            <a:r>
              <a:rPr lang="en-US" dirty="0" smtClean="0"/>
              <a:t>[4] </a:t>
            </a:r>
            <a:r>
              <a:rPr lang="en-US" dirty="0"/>
              <a:t>Nick Russell, </a:t>
            </a:r>
            <a:r>
              <a:rPr lang="en-US" dirty="0" err="1"/>
              <a:t>Wil</a:t>
            </a:r>
            <a:r>
              <a:rPr lang="en-US" dirty="0"/>
              <a:t> M. P. van der Aalst, Arthur H. M. </a:t>
            </a:r>
            <a:r>
              <a:rPr lang="en-US" dirty="0" err="1"/>
              <a:t>ter</a:t>
            </a:r>
            <a:r>
              <a:rPr lang="en-US" dirty="0"/>
              <a:t> </a:t>
            </a:r>
            <a:r>
              <a:rPr lang="en-US" dirty="0" err="1"/>
              <a:t>Hofstede</a:t>
            </a:r>
            <a:r>
              <a:rPr lang="en-US" dirty="0"/>
              <a:t>, and </a:t>
            </a:r>
            <a:r>
              <a:rPr lang="en-US" dirty="0" err="1"/>
              <a:t>Petia</a:t>
            </a:r>
            <a:r>
              <a:rPr lang="en-US" dirty="0"/>
              <a:t> </a:t>
            </a:r>
            <a:r>
              <a:rPr lang="en-US" dirty="0" err="1"/>
              <a:t>Wohed</a:t>
            </a:r>
            <a:r>
              <a:rPr lang="en-US" dirty="0"/>
              <a:t>. On </a:t>
            </a:r>
            <a:r>
              <a:rPr lang="en-US" dirty="0" smtClean="0"/>
              <a:t>the suitability </a:t>
            </a:r>
            <a:r>
              <a:rPr lang="en-US" dirty="0"/>
              <a:t>of </a:t>
            </a:r>
            <a:r>
              <a:rPr lang="en-US" dirty="0" err="1"/>
              <a:t>uml</a:t>
            </a:r>
            <a:r>
              <a:rPr lang="en-US" dirty="0"/>
              <a:t> 2.0 activity diagrams for business process </a:t>
            </a:r>
            <a:r>
              <a:rPr lang="en-US" dirty="0" err="1"/>
              <a:t>modelling</a:t>
            </a:r>
            <a:r>
              <a:rPr lang="en-US" dirty="0"/>
              <a:t>. In Proceedings of </a:t>
            </a:r>
            <a:r>
              <a:rPr lang="en-US" dirty="0" smtClean="0"/>
              <a:t>the 3rd </a:t>
            </a:r>
            <a:r>
              <a:rPr lang="en-US" dirty="0"/>
              <a:t>Asia-</a:t>
            </a:r>
            <a:r>
              <a:rPr lang="en-US" dirty="0" err="1"/>
              <a:t>Pacic</a:t>
            </a:r>
            <a:r>
              <a:rPr lang="en-US" dirty="0"/>
              <a:t> conference on Conceptual </a:t>
            </a:r>
            <a:r>
              <a:rPr lang="en-US" dirty="0" err="1" smtClean="0"/>
              <a:t>modelling</a:t>
            </a:r>
            <a:r>
              <a:rPr lang="it-IT" dirty="0" smtClean="0"/>
              <a:t>, 2006.</a:t>
            </a:r>
            <a:endParaRPr lang="it-IT" dirty="0"/>
          </a:p>
          <a:p>
            <a:pPr>
              <a:spcBef>
                <a:spcPts val="1200"/>
              </a:spcBef>
              <a:spcAft>
                <a:spcPts val="600"/>
              </a:spcAft>
            </a:pPr>
            <a:r>
              <a:rPr lang="pt-PT" dirty="0" smtClean="0"/>
              <a:t>[5] </a:t>
            </a:r>
            <a:r>
              <a:rPr lang="pt-PT" dirty="0"/>
              <a:t>Ricardo J. Machado, </a:t>
            </a:r>
            <a:r>
              <a:rPr lang="pt-PT" dirty="0" smtClean="0"/>
              <a:t>João </a:t>
            </a:r>
            <a:r>
              <a:rPr lang="pt-PT" dirty="0"/>
              <a:t>M. Fernandes, Paula Monteiro, </a:t>
            </a:r>
            <a:r>
              <a:rPr lang="pt-PT" dirty="0" err="1"/>
              <a:t>and</a:t>
            </a:r>
            <a:r>
              <a:rPr lang="pt-PT" dirty="0"/>
              <a:t> Helena </a:t>
            </a:r>
            <a:r>
              <a:rPr lang="pt-PT" dirty="0" smtClean="0"/>
              <a:t>Rodrigues.</a:t>
            </a:r>
            <a:r>
              <a:rPr lang="en-US" dirty="0" smtClean="0"/>
              <a:t>Transformation </a:t>
            </a:r>
            <a:r>
              <a:rPr lang="en-US" dirty="0"/>
              <a:t>of </a:t>
            </a:r>
            <a:r>
              <a:rPr lang="en-US" dirty="0" err="1"/>
              <a:t>uml</a:t>
            </a:r>
            <a:r>
              <a:rPr lang="en-US" dirty="0"/>
              <a:t> models for service-oriented software </a:t>
            </a:r>
            <a:r>
              <a:rPr lang="en-US" dirty="0" err="1" smtClean="0"/>
              <a:t>architectures.Engineering</a:t>
            </a:r>
            <a:r>
              <a:rPr lang="en-US" dirty="0" smtClean="0"/>
              <a:t> </a:t>
            </a:r>
            <a:r>
              <a:rPr lang="en-US" dirty="0"/>
              <a:t>of Computer-Based Systems, IEEE </a:t>
            </a:r>
            <a:r>
              <a:rPr lang="en-US" dirty="0" smtClean="0"/>
              <a:t>International Conference, </a:t>
            </a:r>
            <a:r>
              <a:rPr lang="en-US" dirty="0"/>
              <a:t>2005.</a:t>
            </a:r>
          </a:p>
        </p:txBody>
      </p:sp>
      <p:sp>
        <p:nvSpPr>
          <p:cNvPr id="16" name="Text Box 214"/>
          <p:cNvSpPr txBox="1">
            <a:spLocks noChangeArrowheads="1"/>
          </p:cNvSpPr>
          <p:nvPr/>
        </p:nvSpPr>
        <p:spPr bwMode="auto">
          <a:xfrm>
            <a:off x="12671709" y="24307644"/>
            <a:ext cx="15573313" cy="4585871"/>
          </a:xfrm>
          <a:prstGeom prst="rect">
            <a:avLst/>
          </a:prstGeom>
          <a:noFill/>
          <a:ln w="9525">
            <a:noFill/>
            <a:miter lim="800000"/>
            <a:headEnd/>
            <a:tailEnd/>
          </a:ln>
        </p:spPr>
        <p:txBody>
          <a:bodyPr wrap="square">
            <a:spAutoFit/>
          </a:bodyPr>
          <a:lstStyle/>
          <a:p>
            <a:pPr defTabSz="2952750">
              <a:spcBef>
                <a:spcPct val="50000"/>
              </a:spcBef>
            </a:pPr>
            <a:r>
              <a:rPr lang="en-US" sz="3600" b="1" dirty="0"/>
              <a:t>Research </a:t>
            </a:r>
            <a:r>
              <a:rPr lang="en-US" sz="3600" b="1" dirty="0" smtClean="0"/>
              <a:t>Questions</a:t>
            </a:r>
          </a:p>
          <a:p>
            <a:pPr defTabSz="2952750">
              <a:spcBef>
                <a:spcPct val="50000"/>
              </a:spcBef>
            </a:pPr>
            <a:r>
              <a:rPr lang="en-US" dirty="0"/>
              <a:t>There are several questions that can be posed for justifying the proposed research, some of them are listed next:</a:t>
            </a:r>
          </a:p>
          <a:p>
            <a:pPr marL="571500" indent="-571500" defTabSz="2952750">
              <a:spcBef>
                <a:spcPct val="50000"/>
              </a:spcBef>
              <a:buFont typeface="Arial" pitchFamily="34" charset="0"/>
              <a:buChar char="•"/>
            </a:pPr>
            <a:r>
              <a:rPr lang="en-US" dirty="0"/>
              <a:t>How </a:t>
            </a:r>
            <a:r>
              <a:rPr lang="en-US" dirty="0" smtClean="0"/>
              <a:t>can software </a:t>
            </a:r>
            <a:r>
              <a:rPr lang="en-US" dirty="0"/>
              <a:t>development </a:t>
            </a:r>
            <a:r>
              <a:rPr lang="en-US" dirty="0" smtClean="0"/>
              <a:t>take advantage </a:t>
            </a:r>
            <a:r>
              <a:rPr lang="en-US" dirty="0"/>
              <a:t>from business process modeling? </a:t>
            </a:r>
          </a:p>
          <a:p>
            <a:pPr marL="571500" indent="-571500" defTabSz="2952750">
              <a:spcBef>
                <a:spcPct val="50000"/>
              </a:spcBef>
              <a:buFont typeface="Arial" pitchFamily="34" charset="0"/>
              <a:buChar char="•"/>
            </a:pPr>
            <a:r>
              <a:rPr lang="en-US" dirty="0" smtClean="0"/>
              <a:t>Can </a:t>
            </a:r>
            <a:r>
              <a:rPr lang="en-US" dirty="0"/>
              <a:t>we generate software models from business process models? </a:t>
            </a:r>
          </a:p>
          <a:p>
            <a:pPr marL="571500" indent="-571500" defTabSz="2952750">
              <a:spcBef>
                <a:spcPct val="50000"/>
              </a:spcBef>
              <a:buFont typeface="Arial" pitchFamily="34" charset="0"/>
              <a:buChar char="•"/>
            </a:pPr>
            <a:r>
              <a:rPr lang="en-US" dirty="0"/>
              <a:t>How can we be sure that the application requirements really meet the </a:t>
            </a:r>
            <a:r>
              <a:rPr lang="en-US" dirty="0" smtClean="0"/>
              <a:t> </a:t>
            </a:r>
            <a:r>
              <a:rPr lang="en-US" dirty="0"/>
              <a:t>organization needs</a:t>
            </a:r>
            <a:r>
              <a:rPr lang="en-US" dirty="0" smtClean="0"/>
              <a:t>?</a:t>
            </a:r>
            <a:endParaRPr lang="en-GB" dirty="0"/>
          </a:p>
        </p:txBody>
      </p:sp>
      <p:sp>
        <p:nvSpPr>
          <p:cNvPr id="17" name="Text Box 214"/>
          <p:cNvSpPr txBox="1">
            <a:spLocks noChangeArrowheads="1"/>
          </p:cNvSpPr>
          <p:nvPr/>
        </p:nvSpPr>
        <p:spPr bwMode="auto">
          <a:xfrm>
            <a:off x="665958" y="5755107"/>
            <a:ext cx="10801200" cy="22252245"/>
          </a:xfrm>
          <a:prstGeom prst="rect">
            <a:avLst/>
          </a:prstGeom>
          <a:noFill/>
          <a:ln w="9525">
            <a:noFill/>
            <a:miter lim="800000"/>
            <a:headEnd/>
            <a:tailEnd/>
          </a:ln>
        </p:spPr>
        <p:txBody>
          <a:bodyPr wrap="square">
            <a:spAutoFit/>
          </a:bodyPr>
          <a:lstStyle/>
          <a:p>
            <a:pPr defTabSz="2952750">
              <a:spcBef>
                <a:spcPts val="600"/>
              </a:spcBef>
              <a:spcAft>
                <a:spcPts val="1200"/>
              </a:spcAft>
            </a:pPr>
            <a:r>
              <a:rPr lang="en-US" sz="3600" b="1" dirty="0" smtClean="0"/>
              <a:t>Introduction/Motivation</a:t>
            </a:r>
          </a:p>
          <a:p>
            <a:pPr>
              <a:spcBef>
                <a:spcPts val="1200"/>
              </a:spcBef>
              <a:spcAft>
                <a:spcPts val="1200"/>
              </a:spcAft>
            </a:pPr>
            <a:r>
              <a:rPr lang="en-US" dirty="0" smtClean="0"/>
              <a:t>Motivating facts:</a:t>
            </a:r>
          </a:p>
          <a:p>
            <a:pPr marL="457200" indent="-457200">
              <a:spcBef>
                <a:spcPts val="1200"/>
              </a:spcBef>
              <a:spcAft>
                <a:spcPts val="1200"/>
              </a:spcAft>
              <a:buFont typeface="Arial" pitchFamily="34" charset="0"/>
              <a:buChar char="•"/>
            </a:pPr>
            <a:r>
              <a:rPr lang="en-US" dirty="0" smtClean="0"/>
              <a:t>Currently companies </a:t>
            </a:r>
            <a:r>
              <a:rPr lang="en-US" dirty="0"/>
              <a:t>have to deal with a large number of processes involving different domains, organizations and tasks.</a:t>
            </a:r>
          </a:p>
          <a:p>
            <a:pPr marL="457200" indent="-457200">
              <a:spcBef>
                <a:spcPts val="1200"/>
              </a:spcBef>
              <a:spcAft>
                <a:spcPts val="1200"/>
              </a:spcAft>
              <a:buFont typeface="Arial" pitchFamily="34" charset="0"/>
              <a:buChar char="•"/>
            </a:pPr>
            <a:r>
              <a:rPr lang="en-US" dirty="0"/>
              <a:t>Business Process Management (BPM) enables the optimization of organizations business process activities [1]. </a:t>
            </a:r>
          </a:p>
          <a:p>
            <a:pPr marL="457200" indent="-457200">
              <a:spcBef>
                <a:spcPts val="1200"/>
              </a:spcBef>
              <a:spcAft>
                <a:spcPts val="1200"/>
              </a:spcAft>
              <a:buFont typeface="Arial" pitchFamily="34" charset="0"/>
              <a:buChar char="•"/>
            </a:pPr>
            <a:r>
              <a:rPr lang="en-US" dirty="0"/>
              <a:t>Business Process Management and modeling is increasing its </a:t>
            </a:r>
            <a:r>
              <a:rPr lang="en-US" dirty="0" smtClean="0"/>
              <a:t>relevance.</a:t>
            </a:r>
            <a:endParaRPr lang="en-US" dirty="0"/>
          </a:p>
          <a:p>
            <a:pPr marL="457200" indent="-457200">
              <a:spcBef>
                <a:spcPts val="1200"/>
              </a:spcBef>
              <a:spcAft>
                <a:spcPts val="1200"/>
              </a:spcAft>
              <a:buFont typeface="Arial" pitchFamily="34" charset="0"/>
              <a:buChar char="•"/>
            </a:pPr>
            <a:r>
              <a:rPr lang="en-US" dirty="0"/>
              <a:t>The software often does not do what it is supposed to do or does something it is not supposed to do[2].</a:t>
            </a:r>
          </a:p>
          <a:p>
            <a:pPr marL="457200" indent="-457200">
              <a:spcBef>
                <a:spcPts val="1200"/>
              </a:spcBef>
              <a:spcAft>
                <a:spcPts val="1200"/>
              </a:spcAft>
              <a:buFont typeface="Arial" pitchFamily="34" charset="0"/>
              <a:buChar char="•"/>
            </a:pPr>
            <a:r>
              <a:rPr lang="en-US" dirty="0"/>
              <a:t>Software development teams still have serious difficulties in defining the applications requirements properly</a:t>
            </a:r>
            <a:r>
              <a:rPr lang="en-US" dirty="0" smtClean="0"/>
              <a:t>.</a:t>
            </a:r>
          </a:p>
          <a:p>
            <a:pPr marL="457200" indent="-457200">
              <a:spcBef>
                <a:spcPts val="1200"/>
              </a:spcBef>
              <a:spcAft>
                <a:spcPts val="1200"/>
              </a:spcAft>
              <a:buFont typeface="Arial" pitchFamily="34" charset="0"/>
              <a:buChar char="•"/>
            </a:pPr>
            <a:r>
              <a:rPr lang="en-US" dirty="0" smtClean="0"/>
              <a:t>The </a:t>
            </a:r>
            <a:r>
              <a:rPr lang="en-US" dirty="0"/>
              <a:t>BPMN is a standard created by the OMG, one of the best known and actually used in this area </a:t>
            </a:r>
            <a:r>
              <a:rPr lang="en-US" dirty="0" smtClean="0"/>
              <a:t>[3].</a:t>
            </a:r>
            <a:endParaRPr lang="en-US" dirty="0"/>
          </a:p>
          <a:p>
            <a:pPr marL="457200" indent="-457200">
              <a:spcBef>
                <a:spcPts val="1200"/>
              </a:spcBef>
              <a:spcAft>
                <a:spcPts val="1200"/>
              </a:spcAft>
              <a:buFont typeface="Arial" pitchFamily="34" charset="0"/>
              <a:buChar char="•"/>
            </a:pPr>
            <a:r>
              <a:rPr lang="en-US" dirty="0"/>
              <a:t>The UML (Unified Modeling Language) is a standard for software modeling and designing adopted by OMG in 1997 </a:t>
            </a:r>
            <a:r>
              <a:rPr lang="en-US" dirty="0" smtClean="0"/>
              <a:t>[4];</a:t>
            </a:r>
            <a:endParaRPr lang="en-US" dirty="0"/>
          </a:p>
          <a:p>
            <a:pPr marL="457200" indent="-457200">
              <a:spcBef>
                <a:spcPts val="1200"/>
              </a:spcBef>
              <a:spcAft>
                <a:spcPts val="1200"/>
              </a:spcAft>
              <a:buFont typeface="Arial" pitchFamily="34" charset="0"/>
              <a:buChar char="•"/>
            </a:pPr>
            <a:r>
              <a:rPr lang="en-US" dirty="0"/>
              <a:t>The 4SRS (4-step rule set) is a technique that enables the generation of UML object diagrams from the UML use case </a:t>
            </a:r>
            <a:r>
              <a:rPr lang="en-US" dirty="0" smtClean="0"/>
              <a:t>diagrams[5]. </a:t>
            </a:r>
          </a:p>
          <a:p>
            <a:pPr>
              <a:spcBef>
                <a:spcPts val="1200"/>
              </a:spcBef>
              <a:spcAft>
                <a:spcPts val="1200"/>
              </a:spcAft>
            </a:pPr>
            <a:endParaRPr lang="pt-PT" dirty="0" smtClean="0"/>
          </a:p>
          <a:p>
            <a:pPr>
              <a:spcBef>
                <a:spcPts val="1200"/>
              </a:spcBef>
              <a:spcAft>
                <a:spcPts val="1200"/>
              </a:spcAft>
            </a:pPr>
            <a:endParaRPr lang="pt-PT" dirty="0"/>
          </a:p>
          <a:p>
            <a:pPr>
              <a:spcBef>
                <a:spcPts val="1200"/>
              </a:spcBef>
              <a:spcAft>
                <a:spcPts val="1200"/>
              </a:spcAft>
            </a:pPr>
            <a:endParaRPr lang="pt-PT" dirty="0" smtClean="0"/>
          </a:p>
          <a:p>
            <a:pPr lvl="0"/>
            <a:r>
              <a:rPr lang="en-US" sz="3600" b="1" dirty="0" smtClean="0"/>
              <a:t>Research goals:</a:t>
            </a:r>
          </a:p>
          <a:p>
            <a:pPr marL="457200" lvl="0" indent="-457200">
              <a:spcBef>
                <a:spcPts val="1200"/>
              </a:spcBef>
              <a:spcAft>
                <a:spcPts val="1200"/>
              </a:spcAft>
              <a:buFont typeface="Arial" pitchFamily="34" charset="0"/>
              <a:buChar char="•"/>
            </a:pPr>
            <a:r>
              <a:rPr lang="en-US" dirty="0">
                <a:solidFill>
                  <a:srgbClr val="000000"/>
                </a:solidFill>
              </a:rPr>
              <a:t>In the context of model based software development, some aspects of the software model should then be derived from existing features in the model of the business process of an organization.</a:t>
            </a:r>
          </a:p>
          <a:p>
            <a:pPr marL="457200" lvl="0" indent="-457200">
              <a:spcBef>
                <a:spcPts val="1200"/>
              </a:spcBef>
              <a:spcAft>
                <a:spcPts val="1200"/>
              </a:spcAft>
              <a:buFont typeface="Arial" pitchFamily="34" charset="0"/>
              <a:buChar char="•"/>
            </a:pPr>
            <a:r>
              <a:rPr lang="en-US" dirty="0">
                <a:solidFill>
                  <a:srgbClr val="000000"/>
                </a:solidFill>
              </a:rPr>
              <a:t>The main research objective is to reduce the gap between the Business Process Modeling and the software development through the generation of software models (UML) from business process models (BPMN), as is represented on the figure</a:t>
            </a:r>
            <a:r>
              <a:rPr lang="en-US" dirty="0" smtClean="0">
                <a:solidFill>
                  <a:srgbClr val="000000"/>
                </a:solidFill>
              </a:rPr>
              <a:t>.</a:t>
            </a:r>
            <a:endParaRPr lang="pt-PT" dirty="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1457</TotalTime>
  <Words>738</Words>
  <Application>Microsoft Office PowerPoint</Application>
  <PresentationFormat>Custom</PresentationFormat>
  <Paragraphs>55</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71</cp:revision>
  <cp:lastPrinted>2011-09-02T15:21:37Z</cp:lastPrinted>
  <dcterms:created xsi:type="dcterms:W3CDTF">2005-08-05T10:55:41Z</dcterms:created>
  <dcterms:modified xsi:type="dcterms:W3CDTF">2011-09-20T18:27:33Z</dcterms:modified>
</cp:coreProperties>
</file>