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1F9"/>
    <a:srgbClr val="FFD5AB"/>
    <a:srgbClr val="FFF2B9"/>
    <a:srgbClr val="FFD215"/>
    <a:srgbClr val="FAD57A"/>
    <a:srgbClr val="FFC775"/>
    <a:srgbClr val="FFCC00"/>
    <a:srgbClr val="800000"/>
    <a:srgbClr val="9363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67" autoAdjust="0"/>
  </p:normalViewPr>
  <p:slideViewPr>
    <p:cSldViewPr>
      <p:cViewPr>
        <p:scale>
          <a:sx n="20" d="100"/>
          <a:sy n="20" d="100"/>
        </p:scale>
        <p:origin x="-1020" y="-144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drinha\Documents\Doutoramento\Resultados\Sandra_Ventura(PUV)\tratamento%20PUV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drinha\Documents\Doutoramento\Resultados\Sandra_Ventura(PUV)\tratamento%20PUV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sz="1600" dirty="0" err="1">
                <a:solidFill>
                  <a:schemeClr val="accent2">
                    <a:lumMod val="75000"/>
                  </a:schemeClr>
                </a:solidFill>
              </a:rPr>
              <a:t>Washing</a:t>
            </a:r>
            <a:r>
              <a:rPr lang="pt-PT" sz="1600" baseline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600" baseline="0" dirty="0" err="1">
                <a:solidFill>
                  <a:schemeClr val="accent2">
                    <a:lumMod val="75000"/>
                  </a:schemeClr>
                </a:solidFill>
              </a:rPr>
              <a:t>influence</a:t>
            </a:r>
            <a:r>
              <a:rPr lang="pt-PT" sz="1600" baseline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600" baseline="0" dirty="0" err="1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t-PT" sz="1600" baseline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600" baseline="0" dirty="0" smtClean="0">
                <a:solidFill>
                  <a:schemeClr val="accent2">
                    <a:lumMod val="75000"/>
                  </a:schemeClr>
                </a:solidFill>
              </a:rPr>
              <a:t>UV </a:t>
            </a:r>
            <a:r>
              <a:rPr lang="pt-PT" sz="1600" baseline="0" dirty="0" err="1" smtClean="0">
                <a:solidFill>
                  <a:schemeClr val="accent2">
                    <a:lumMod val="75000"/>
                  </a:schemeClr>
                </a:solidFill>
              </a:rPr>
              <a:t>transmission</a:t>
            </a:r>
            <a:endParaRPr lang="pt-PT" sz="1600" baseline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PT" sz="1000" baseline="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PT" sz="1000" baseline="0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pt-PT" sz="1000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000" baseline="0" dirty="0">
                <a:solidFill>
                  <a:schemeClr val="accent2">
                    <a:lumMod val="75000"/>
                  </a:schemeClr>
                </a:solidFill>
              </a:rPr>
              <a:t>DBD)</a:t>
            </a:r>
            <a:endParaRPr lang="pt-PT" sz="10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8.3148168721994375E-2"/>
          <c:y val="0.14507331807536741"/>
          <c:w val="0.74434140254258141"/>
          <c:h val="0.58469479632389632"/>
        </c:manualLayout>
      </c:layout>
      <c:scatterChart>
        <c:scatterStyle val="smoothMarker"/>
        <c:ser>
          <c:idx val="0"/>
          <c:order val="0"/>
          <c:tx>
            <c:strRef>
              <c:f>Folha3!$B$2</c:f>
              <c:strCache>
                <c:ptCount val="1"/>
                <c:pt idx="0">
                  <c:v>0 W</c:v>
                </c:pt>
              </c:strCache>
            </c:strRef>
          </c:tx>
          <c:marker>
            <c:symbol val="none"/>
          </c:marker>
          <c:xVal>
            <c:numRef>
              <c:f>Folha3!$B$4:$E$4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Folha3!$B$5:$E$5</c:f>
              <c:numCache>
                <c:formatCode>General</c:formatCode>
                <c:ptCount val="4"/>
                <c:pt idx="0">
                  <c:v>5.4</c:v>
                </c:pt>
                <c:pt idx="1">
                  <c:v>4.4000000000000004</c:v>
                </c:pt>
                <c:pt idx="2">
                  <c:v>3.4</c:v>
                </c:pt>
                <c:pt idx="3">
                  <c:v>2.7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Folha3!$J$2</c:f>
              <c:strCache>
                <c:ptCount val="1"/>
                <c:pt idx="0">
                  <c:v>1 W</c:v>
                </c:pt>
              </c:strCache>
            </c:strRef>
          </c:tx>
          <c:marker>
            <c:symbol val="none"/>
          </c:marker>
          <c:xVal>
            <c:numRef>
              <c:f>Folha3!$J$4:$M$4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Folha3!$J$5:$M$5</c:f>
              <c:numCache>
                <c:formatCode>General</c:formatCode>
                <c:ptCount val="4"/>
                <c:pt idx="0">
                  <c:v>5.4</c:v>
                </c:pt>
                <c:pt idx="1">
                  <c:v>3.7</c:v>
                </c:pt>
                <c:pt idx="2">
                  <c:v>2.7</c:v>
                </c:pt>
                <c:pt idx="3">
                  <c:v>2.6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Folha3!$B$7</c:f>
              <c:strCache>
                <c:ptCount val="1"/>
                <c:pt idx="0">
                  <c:v>5 W</c:v>
                </c:pt>
              </c:strCache>
            </c:strRef>
          </c:tx>
          <c:marker>
            <c:symbol val="none"/>
          </c:marker>
          <c:xVal>
            <c:numRef>
              <c:f>Folha3!$B$9:$E$9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Folha3!$B$10:$E$10</c:f>
              <c:numCache>
                <c:formatCode>General</c:formatCode>
                <c:ptCount val="4"/>
                <c:pt idx="0">
                  <c:v>5.4</c:v>
                </c:pt>
                <c:pt idx="1">
                  <c:v>3.6</c:v>
                </c:pt>
                <c:pt idx="2">
                  <c:v>2.6</c:v>
                </c:pt>
                <c:pt idx="3">
                  <c:v>2.2999999999999998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Folha3!$J$7</c:f>
              <c:strCache>
                <c:ptCount val="1"/>
                <c:pt idx="0">
                  <c:v>10 W</c:v>
                </c:pt>
              </c:strCache>
            </c:strRef>
          </c:tx>
          <c:marker>
            <c:symbol val="none"/>
          </c:marker>
          <c:xVal>
            <c:numRef>
              <c:f>Folha3!$J$9:$M$9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Folha3!$J$10:$M$10</c:f>
              <c:numCache>
                <c:formatCode>General</c:formatCode>
                <c:ptCount val="4"/>
                <c:pt idx="0">
                  <c:v>5.4</c:v>
                </c:pt>
                <c:pt idx="1">
                  <c:v>3.4</c:v>
                </c:pt>
                <c:pt idx="2">
                  <c:v>4.0999999999999996</c:v>
                </c:pt>
                <c:pt idx="3">
                  <c:v>3.8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Folha3!$B$12</c:f>
              <c:strCache>
                <c:ptCount val="1"/>
                <c:pt idx="0">
                  <c:v>15 W</c:v>
                </c:pt>
              </c:strCache>
            </c:strRef>
          </c:tx>
          <c:marker>
            <c:symbol val="none"/>
          </c:marker>
          <c:xVal>
            <c:numRef>
              <c:f>Folha3!$B$14:$E$14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Folha3!$B$15:$E$15</c:f>
              <c:numCache>
                <c:formatCode>General</c:formatCode>
                <c:ptCount val="4"/>
                <c:pt idx="0">
                  <c:v>5.4</c:v>
                </c:pt>
                <c:pt idx="1">
                  <c:v>4.2</c:v>
                </c:pt>
                <c:pt idx="2">
                  <c:v>4.7</c:v>
                </c:pt>
                <c:pt idx="3">
                  <c:v>4.4000000000000004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Folha3!$J$12</c:f>
              <c:strCache>
                <c:ptCount val="1"/>
                <c:pt idx="0">
                  <c:v>20 W</c:v>
                </c:pt>
              </c:strCache>
            </c:strRef>
          </c:tx>
          <c:marker>
            <c:symbol val="none"/>
          </c:marker>
          <c:xVal>
            <c:numRef>
              <c:f>Folha3!$J$14:$M$14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Folha3!$J$15:$M$15</c:f>
              <c:numCache>
                <c:formatCode>General</c:formatCode>
                <c:ptCount val="4"/>
                <c:pt idx="0">
                  <c:v>5.4</c:v>
                </c:pt>
                <c:pt idx="1">
                  <c:v>4.4000000000000004</c:v>
                </c:pt>
                <c:pt idx="2">
                  <c:v>3.7</c:v>
                </c:pt>
                <c:pt idx="3">
                  <c:v>4.8</c:v>
                </c:pt>
              </c:numCache>
            </c:numRef>
          </c:yVal>
          <c:smooth val="1"/>
        </c:ser>
        <c:axId val="106569088"/>
        <c:axId val="109635072"/>
      </c:scatterChart>
      <c:valAx>
        <c:axId val="106569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%</a:t>
                </a:r>
                <a:r>
                  <a:rPr lang="pt-PT" baseline="0"/>
                  <a:t> ZnO</a:t>
                </a:r>
                <a:endParaRPr lang="pt-PT"/>
              </a:p>
            </c:rich>
          </c:tx>
          <c:layout>
            <c:manualLayout>
              <c:xMode val="edge"/>
              <c:yMode val="edge"/>
              <c:x val="0.43445931551706207"/>
              <c:y val="0.8005994517777304"/>
            </c:manualLayout>
          </c:layout>
        </c:title>
        <c:numFmt formatCode="General" sourceLinked="1"/>
        <c:majorTickMark val="none"/>
        <c:tickLblPos val="nextTo"/>
        <c:crossAx val="109635072"/>
        <c:crosses val="autoZero"/>
        <c:crossBetween val="midCat"/>
      </c:valAx>
      <c:valAx>
        <c:axId val="1096350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% 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6569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04189812243084"/>
          <c:y val="0.19260752428474112"/>
          <c:w val="0.17652229674285724"/>
          <c:h val="0.50230314960629296"/>
        </c:manualLayout>
      </c:layout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sz="1600" dirty="0" err="1">
                <a:solidFill>
                  <a:schemeClr val="accent2">
                    <a:lumMod val="75000"/>
                  </a:schemeClr>
                </a:solidFill>
              </a:rPr>
              <a:t>Washing</a:t>
            </a:r>
            <a:r>
              <a:rPr lang="pt-PT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600" dirty="0" err="1">
                <a:solidFill>
                  <a:schemeClr val="accent2">
                    <a:lumMod val="75000"/>
                  </a:schemeClr>
                </a:solidFill>
              </a:rPr>
              <a:t>influence</a:t>
            </a:r>
            <a:r>
              <a:rPr lang="pt-PT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600" dirty="0" err="1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t-PT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UV </a:t>
            </a:r>
            <a:r>
              <a:rPr lang="pt-PT" sz="1600" dirty="0" err="1" smtClean="0">
                <a:solidFill>
                  <a:schemeClr val="accent2">
                    <a:lumMod val="75000"/>
                  </a:schemeClr>
                </a:solidFill>
              </a:rPr>
              <a:t>transmission</a:t>
            </a:r>
            <a:endParaRPr lang="pt-PT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PT" sz="1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PT" sz="1000" dirty="0" err="1" smtClean="0">
                <a:solidFill>
                  <a:schemeClr val="accent2">
                    <a:lumMod val="75000"/>
                  </a:schemeClr>
                </a:solidFill>
              </a:rPr>
              <a:t>without</a:t>
            </a:r>
            <a:r>
              <a:rPr lang="pt-PT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000" dirty="0">
                <a:solidFill>
                  <a:schemeClr val="accent2">
                    <a:lumMod val="75000"/>
                  </a:schemeClr>
                </a:solidFill>
              </a:rPr>
              <a:t>DBD)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915497148151137"/>
          <c:y val="0.17136883164743424"/>
          <c:w val="0.76037431810778555"/>
          <c:h val="0.5976910424587053"/>
        </c:manualLayout>
      </c:layout>
      <c:scatterChart>
        <c:scatterStyle val="smoothMarker"/>
        <c:ser>
          <c:idx val="0"/>
          <c:order val="0"/>
          <c:tx>
            <c:strRef>
              <c:f>Folha3!$B$2</c:f>
              <c:strCache>
                <c:ptCount val="1"/>
                <c:pt idx="0">
                  <c:v>0 W</c:v>
                </c:pt>
              </c:strCache>
            </c:strRef>
          </c:tx>
          <c:marker>
            <c:symbol val="none"/>
          </c:marker>
          <c:xVal>
            <c:numRef>
              <c:f>Folha3!$F$4:$I$4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Folha3!$F$5:$I$5</c:f>
              <c:numCache>
                <c:formatCode>General</c:formatCode>
                <c:ptCount val="4"/>
                <c:pt idx="0">
                  <c:v>5.4</c:v>
                </c:pt>
                <c:pt idx="1">
                  <c:v>3.7</c:v>
                </c:pt>
                <c:pt idx="2">
                  <c:v>2.2999999999999998</c:v>
                </c:pt>
                <c:pt idx="3">
                  <c:v>3.2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Folha3!$J$2</c:f>
              <c:strCache>
                <c:ptCount val="1"/>
                <c:pt idx="0">
                  <c:v>1 W</c:v>
                </c:pt>
              </c:strCache>
            </c:strRef>
          </c:tx>
          <c:marker>
            <c:symbol val="none"/>
          </c:marker>
          <c:xVal>
            <c:numRef>
              <c:f>Folha3!$N$4:$Q$4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Folha3!$N$5:$Q$5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2.7</c:v>
                </c:pt>
                <c:pt idx="3">
                  <c:v>2.8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Folha3!$B$7</c:f>
              <c:strCache>
                <c:ptCount val="1"/>
                <c:pt idx="0">
                  <c:v>5 W</c:v>
                </c:pt>
              </c:strCache>
            </c:strRef>
          </c:tx>
          <c:marker>
            <c:symbol val="none"/>
          </c:marker>
          <c:xVal>
            <c:numRef>
              <c:f>Folha3!$F$9:$I$9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Folha3!$F$10:$I$10</c:f>
              <c:numCache>
                <c:formatCode>General</c:formatCode>
                <c:ptCount val="4"/>
                <c:pt idx="0">
                  <c:v>5.4</c:v>
                </c:pt>
                <c:pt idx="1">
                  <c:v>2.9</c:v>
                </c:pt>
                <c:pt idx="2">
                  <c:v>2.9</c:v>
                </c:pt>
                <c:pt idx="3">
                  <c:v>2.2999999999999998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Folha3!$J$7</c:f>
              <c:strCache>
                <c:ptCount val="1"/>
                <c:pt idx="0">
                  <c:v>10 W</c:v>
                </c:pt>
              </c:strCache>
            </c:strRef>
          </c:tx>
          <c:marker>
            <c:symbol val="none"/>
          </c:marker>
          <c:xVal>
            <c:numRef>
              <c:f>Folha3!$N$9:$Q$9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Folha3!$N$10:$Q$10</c:f>
              <c:numCache>
                <c:formatCode>General</c:formatCode>
                <c:ptCount val="4"/>
                <c:pt idx="0">
                  <c:v>5.4</c:v>
                </c:pt>
                <c:pt idx="1">
                  <c:v>3.9</c:v>
                </c:pt>
                <c:pt idx="2">
                  <c:v>3.7</c:v>
                </c:pt>
                <c:pt idx="3">
                  <c:v>2.7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Folha3!$B$12</c:f>
              <c:strCache>
                <c:ptCount val="1"/>
                <c:pt idx="0">
                  <c:v>15 W</c:v>
                </c:pt>
              </c:strCache>
            </c:strRef>
          </c:tx>
          <c:marker>
            <c:symbol val="none"/>
          </c:marker>
          <c:xVal>
            <c:numRef>
              <c:f>Folha3!$F$14:$I$14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Folha3!$F$15:$I$15</c:f>
              <c:numCache>
                <c:formatCode>General</c:formatCode>
                <c:ptCount val="4"/>
                <c:pt idx="0">
                  <c:v>5.4</c:v>
                </c:pt>
                <c:pt idx="1">
                  <c:v>4.4000000000000004</c:v>
                </c:pt>
                <c:pt idx="2">
                  <c:v>4.8</c:v>
                </c:pt>
                <c:pt idx="3">
                  <c:v>3.2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Folha3!$J$12</c:f>
              <c:strCache>
                <c:ptCount val="1"/>
                <c:pt idx="0">
                  <c:v>20 W</c:v>
                </c:pt>
              </c:strCache>
            </c:strRef>
          </c:tx>
          <c:marker>
            <c:symbol val="none"/>
          </c:marker>
          <c:xVal>
            <c:numRef>
              <c:f>Folha3!$N$14:$Q$14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xVal>
          <c:yVal>
            <c:numRef>
              <c:f>Folha3!$N$15:$Q$15</c:f>
              <c:numCache>
                <c:formatCode>General</c:formatCode>
                <c:ptCount val="4"/>
                <c:pt idx="0">
                  <c:v>5.4</c:v>
                </c:pt>
                <c:pt idx="1">
                  <c:v>4.0999999999999996</c:v>
                </c:pt>
                <c:pt idx="2">
                  <c:v>4.7</c:v>
                </c:pt>
                <c:pt idx="3">
                  <c:v>3.2</c:v>
                </c:pt>
              </c:numCache>
            </c:numRef>
          </c:yVal>
          <c:smooth val="1"/>
        </c:ser>
        <c:axId val="133564672"/>
        <c:axId val="134058368"/>
      </c:scatterChart>
      <c:valAx>
        <c:axId val="133564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% ZnO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4058368"/>
        <c:crosses val="autoZero"/>
        <c:crossBetween val="midCat"/>
      </c:valAx>
      <c:valAx>
        <c:axId val="1340583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% 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3564672"/>
        <c:crosses val="autoZero"/>
        <c:crossBetween val="midCat"/>
      </c:valAx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9369" y="9405939"/>
            <a:ext cx="36389788" cy="649128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1917" y="17159289"/>
            <a:ext cx="29964696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2FAB-FDCB-4207-9EB5-7C4254C75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1158-5AED-4140-84FF-2351DE63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035546" y="1212851"/>
            <a:ext cx="9631282" cy="258365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141697" y="1212851"/>
            <a:ext cx="28588800" cy="258365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B07F-4A93-419D-87AC-EBF105AE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131A-9BE1-4D12-A34E-D84518A3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0959" y="19457988"/>
            <a:ext cx="36386612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80959" y="12833350"/>
            <a:ext cx="36386612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2C5C-1102-485E-939F-3A5B5A39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4169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55678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3842-9728-4FBB-8923-CD5B390BD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41697" y="6778626"/>
            <a:ext cx="1891303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41697" y="9602789"/>
            <a:ext cx="1891303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21747444" y="6778626"/>
            <a:ext cx="18919385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1747444" y="9602789"/>
            <a:ext cx="18919385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B641-0E0B-43AB-8709-76999900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C6F3-B373-4C58-B364-03C397BE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AB5E-15E9-477B-B9CE-FDDAE8267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697" y="1204913"/>
            <a:ext cx="1408309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36380" y="1204913"/>
            <a:ext cx="23930447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141697" y="6335713"/>
            <a:ext cx="1408309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DDBB-10C4-491C-8878-6698F325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2023" y="21196300"/>
            <a:ext cx="25684478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92023" y="2705100"/>
            <a:ext cx="25684478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2023" y="23698201"/>
            <a:ext cx="25684478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6722-211F-4B95-B00C-794E801B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538" y="1212850"/>
            <a:ext cx="385254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1538" y="7065963"/>
            <a:ext cx="385254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7574875"/>
            <a:ext cx="99869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7225" y="27574875"/>
            <a:ext cx="13554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ctr"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025" y="27574875"/>
            <a:ext cx="99869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4500"/>
            </a:lvl1pPr>
          </a:lstStyle>
          <a:p>
            <a:pPr>
              <a:defRPr/>
            </a:pPr>
            <a:fld id="{FC7A8EC3-4143-4760-A800-892719107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9pPr>
    </p:titleStyle>
    <p:bodyStyle>
      <a:lvl1pPr marL="1106488" indent="-11064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690938" indent="-7381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</a:defRPr>
      </a:lvl3pPr>
      <a:lvl4pPr marL="5167313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chart" Target="../charts/chart2.xml"/><Relationship Id="rId5" Type="http://schemas.openxmlformats.org/officeDocument/2006/relationships/image" Target="../media/image3.png"/><Relationship Id="rId10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9" name="Group 2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0539390"/>
              </p:ext>
            </p:extLst>
          </p:nvPr>
        </p:nvGraphicFramePr>
        <p:xfrm>
          <a:off x="0" y="-1"/>
          <a:ext cx="42808525" cy="5635626"/>
        </p:xfrm>
        <a:graphic>
          <a:graphicData uri="http://schemas.openxmlformats.org/drawingml/2006/table">
            <a:tbl>
              <a:tblPr/>
              <a:tblGrid>
                <a:gridCol w="19243675"/>
                <a:gridCol w="23564850"/>
              </a:tblGrid>
              <a:tr h="2911517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3029" marR="1830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  <a:tr h="2724109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University of Minho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School of Engineering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&lt;2C2T&gt;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04412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Object 27"/>
          <p:cNvGraphicFramePr>
            <a:graphicFrameLocks/>
          </p:cNvGraphicFramePr>
          <p:nvPr/>
        </p:nvGraphicFramePr>
        <p:xfrm>
          <a:off x="593725" y="593725"/>
          <a:ext cx="4013200" cy="1990725"/>
        </p:xfrm>
        <a:graphic>
          <a:graphicData uri="http://schemas.openxmlformats.org/presentationml/2006/ole">
            <p:oleObj spid="_x0000_s1029" name="Photo Editor Photo" r:id="rId3" imgW="4009524" imgH="1991003" progId="">
              <p:embed/>
            </p:oleObj>
          </a:graphicData>
        </a:graphic>
      </p:graphicFrame>
      <p:graphicFrame>
        <p:nvGraphicFramePr>
          <p:cNvPr id="2260" name="Group 2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59863"/>
              </p:ext>
            </p:extLst>
          </p:nvPr>
        </p:nvGraphicFramePr>
        <p:xfrm>
          <a:off x="-18699" y="29037531"/>
          <a:ext cx="42827224" cy="1242444"/>
        </p:xfrm>
        <a:graphic>
          <a:graphicData uri="http://schemas.openxmlformats.org/drawingml/2006/table">
            <a:tbl>
              <a:tblPr/>
              <a:tblGrid>
                <a:gridCol w="42827224"/>
              </a:tblGrid>
              <a:tr h="1242444"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Uma Escola a Reinventar o Futuro – Semana da Escola de Engenharia -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Outubro de 2011</a:t>
                      </a: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sp>
        <p:nvSpPr>
          <p:cNvPr id="1034" name="Text Box 214"/>
          <p:cNvSpPr txBox="1">
            <a:spLocks noChangeArrowheads="1"/>
          </p:cNvSpPr>
          <p:nvPr/>
        </p:nvSpPr>
        <p:spPr bwMode="auto">
          <a:xfrm>
            <a:off x="953990" y="5778947"/>
            <a:ext cx="12817573" cy="2218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spcBef>
                <a:spcPct val="50000"/>
              </a:spcBef>
            </a:pPr>
            <a:r>
              <a:rPr lang="en-US" sz="3600" b="1" dirty="0" smtClean="0"/>
              <a:t>Summary</a:t>
            </a:r>
            <a:endParaRPr lang="pt-PT" dirty="0" smtClean="0"/>
          </a:p>
          <a:p>
            <a:pPr algn="just"/>
            <a:r>
              <a:rPr lang="en-US" dirty="0" smtClean="0"/>
              <a:t>The present work shows results for UV protection with thin and thick polyamide 6.6 textile fabrics treated with different polymeric </a:t>
            </a:r>
            <a:r>
              <a:rPr lang="en-US" dirty="0" err="1" smtClean="0"/>
              <a:t>nanocomposites</a:t>
            </a:r>
            <a:r>
              <a:rPr lang="en-US" dirty="0" smtClean="0"/>
              <a:t>. Tests with different concentrations of </a:t>
            </a:r>
            <a:r>
              <a:rPr lang="en-US" dirty="0" err="1" smtClean="0"/>
              <a:t>ZnO</a:t>
            </a:r>
            <a:r>
              <a:rPr lang="en-US" dirty="0" smtClean="0"/>
              <a:t>,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SiO</a:t>
            </a:r>
            <a:r>
              <a:rPr lang="en-US" baseline="-25000" dirty="0" smtClean="0"/>
              <a:t>2</a:t>
            </a:r>
            <a:r>
              <a:rPr lang="en-US" dirty="0" smtClean="0"/>
              <a:t> and TiO</a:t>
            </a:r>
            <a:r>
              <a:rPr lang="en-US" baseline="-25000" dirty="0" smtClean="0"/>
              <a:t>2</a:t>
            </a:r>
            <a:r>
              <a:rPr lang="en-US" dirty="0" smtClean="0"/>
              <a:t>, dispersed in </a:t>
            </a:r>
            <a:r>
              <a:rPr lang="en-US" dirty="0" err="1" smtClean="0"/>
              <a:t>polymethylmehacrylate</a:t>
            </a:r>
            <a:r>
              <a:rPr lang="en-US" dirty="0" smtClean="0"/>
              <a:t> (PMMA) were performed. Effective protection has been evaluated and durability has been tested in the case of </a:t>
            </a:r>
            <a:r>
              <a:rPr lang="en-US" dirty="0" err="1" smtClean="0"/>
              <a:t>ZnO</a:t>
            </a:r>
            <a:r>
              <a:rPr lang="en-US" dirty="0" smtClean="0"/>
              <a:t> </a:t>
            </a:r>
            <a:r>
              <a:rPr lang="en-US" dirty="0" err="1" smtClean="0"/>
              <a:t>nanocomposite</a:t>
            </a:r>
            <a:r>
              <a:rPr lang="en-US" dirty="0" smtClean="0"/>
              <a:t>. Good dispersion of </a:t>
            </a:r>
            <a:r>
              <a:rPr lang="en-US" dirty="0" err="1" smtClean="0"/>
              <a:t>nanoparticles</a:t>
            </a:r>
            <a:r>
              <a:rPr lang="en-US" dirty="0" smtClean="0"/>
              <a:t> in the polymer has been achieved giving well distributed values for UV protection factor.</a:t>
            </a:r>
          </a:p>
          <a:p>
            <a:pPr algn="just"/>
            <a:endParaRPr lang="en-US" dirty="0" smtClean="0"/>
          </a:p>
          <a:p>
            <a:pPr marL="323850" indent="-323850" algn="just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Materials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3850" indent="-323850" algn="just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100% polyamide 6.6 plain weave (58 g/m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23850" indent="-323850" algn="just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100% polyamide 6.6 plain weave (155 g/m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SiO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TiO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were commercially acquired from Aldrich S. A.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ZnO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were synthesized following the reactions: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sz="34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Plasma treatment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plasma dosage of 2400 W.min/m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was chosen to discharge the samples, with power of discharge – 1500W; speed – 2,5 m/min; nº of passages – 2. 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sz="34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Samples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Preparation of stock solution of 5 wt% of PMMA in toluene;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Diferent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percentages of each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nanoparticle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were added;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Fabric samples were immersed in the solutions under ultrasonic vibrations;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Samples were padded for uniform impregnation. 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Methods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Analysis of surface morphology (SEM and AFM);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UV transmission – % of UV light transmission;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Durability tests like: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Washing process – samples were washed with 4 g/L of non-  ionic ECE detergent at 30</a:t>
            </a:r>
            <a:r>
              <a:rPr lang="en-GB" kern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°C for 30 min and then rinsed with water for 15 min – 1 washing cycle;</a:t>
            </a: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r>
              <a:rPr lang="en-GB" kern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Abrasion tests- performed in a Martindale abrasion tester.</a:t>
            </a: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215"/>
          <p:cNvSpPr>
            <a:spLocks noChangeArrowheads="1"/>
          </p:cNvSpPr>
          <p:nvPr/>
        </p:nvSpPr>
        <p:spPr bwMode="auto">
          <a:xfrm>
            <a:off x="8874125" y="2322513"/>
            <a:ext cx="23350538" cy="2879725"/>
          </a:xfrm>
          <a:prstGeom prst="rect">
            <a:avLst/>
          </a:prstGeom>
          <a:solidFill>
            <a:srgbClr val="A5D1F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en-US" sz="4000" dirty="0" smtClean="0"/>
              <a:t>Author* SANDRA  VENTURA</a:t>
            </a:r>
            <a:endParaRPr lang="en-US" sz="4000" dirty="0"/>
          </a:p>
          <a:p>
            <a:pPr algn="ctr" defTabSz="2952750">
              <a:spcBef>
                <a:spcPct val="20000"/>
              </a:spcBef>
            </a:pPr>
            <a:r>
              <a:rPr lang="en-US" sz="4000" dirty="0"/>
              <a:t> </a:t>
            </a:r>
            <a:r>
              <a:rPr lang="en-US" sz="4000" dirty="0" smtClean="0"/>
              <a:t>Supervisor:  </a:t>
            </a:r>
            <a:r>
              <a:rPr lang="en-US" sz="4000" dirty="0" err="1" smtClean="0"/>
              <a:t>Noémia</a:t>
            </a:r>
            <a:r>
              <a:rPr lang="en-US" sz="4000" dirty="0" smtClean="0"/>
              <a:t> Maria Ribeiro de Almeida Carneiro Pacheco</a:t>
            </a:r>
            <a:endParaRPr lang="en-US" sz="4000" dirty="0"/>
          </a:p>
          <a:p>
            <a:pPr algn="ctr" defTabSz="2952750">
              <a:spcBef>
                <a:spcPct val="50000"/>
              </a:spcBef>
            </a:pPr>
            <a:r>
              <a:rPr lang="pt-PT" dirty="0"/>
              <a:t>* </a:t>
            </a:r>
            <a:r>
              <a:rPr lang="pt-PT" dirty="0" smtClean="0"/>
              <a:t>id2520@alunos.uminho.pt</a:t>
            </a:r>
            <a:endParaRPr lang="en-US" sz="4000" dirty="0"/>
          </a:p>
        </p:txBody>
      </p:sp>
      <p:sp>
        <p:nvSpPr>
          <p:cNvPr id="1036" name="Rectangle 216"/>
          <p:cNvSpPr>
            <a:spLocks noChangeArrowheads="1"/>
          </p:cNvSpPr>
          <p:nvPr/>
        </p:nvSpPr>
        <p:spPr bwMode="auto">
          <a:xfrm>
            <a:off x="8802688" y="0"/>
            <a:ext cx="24842787" cy="2322513"/>
          </a:xfrm>
          <a:prstGeom prst="rect">
            <a:avLst/>
          </a:prstGeom>
          <a:solidFill>
            <a:srgbClr val="A5D1F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en-US" sz="4800" b="1" dirty="0" smtClean="0"/>
              <a:t>UV protection of polyamide fabrics with polymeric </a:t>
            </a:r>
            <a:r>
              <a:rPr lang="en-US" sz="4800" b="1" dirty="0" err="1" smtClean="0"/>
              <a:t>nanocomposites</a:t>
            </a:r>
            <a:endParaRPr lang="en-US" sz="4800" b="1" dirty="0"/>
          </a:p>
        </p:txBody>
      </p:sp>
      <p:pic>
        <p:nvPicPr>
          <p:cNvPr id="1037" name="Picture 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3625" y="2754313"/>
            <a:ext cx="42894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214"/>
          <p:cNvSpPr txBox="1">
            <a:spLocks noChangeArrowheads="1"/>
          </p:cNvSpPr>
          <p:nvPr/>
        </p:nvSpPr>
        <p:spPr bwMode="auto">
          <a:xfrm>
            <a:off x="14779526" y="5778947"/>
            <a:ext cx="12817475" cy="2167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sz="3600" b="1" dirty="0" smtClean="0"/>
              <a:t>Results and Discussion</a:t>
            </a:r>
          </a:p>
          <a:p>
            <a:pPr algn="just" defTabSz="2952750">
              <a:spcBef>
                <a:spcPct val="50000"/>
              </a:spcBef>
            </a:pPr>
            <a:r>
              <a:rPr lang="en-GB" dirty="0" smtClean="0"/>
              <a:t>SEM and AFM analysis of treated and untreated samples show that DBD causes physical changes by creating roughness on the surface.</a:t>
            </a:r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r>
              <a:rPr lang="en-GB" sz="2000" dirty="0" smtClean="0"/>
              <a:t>Figure 1. Scanning electron micrographs and AFM of PA 6.6 (a, c) before (b, d) after DBD plasma treatment.</a:t>
            </a:r>
          </a:p>
          <a:p>
            <a:pPr algn="just" defTabSz="2952750">
              <a:spcBef>
                <a:spcPct val="50000"/>
              </a:spcBef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plasmatic treatment are both able to modify morphology of surface giving high contribution to influence some functionalities.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thicker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fabrics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transmmited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UV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radiation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differencies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caused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washing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noted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ZnO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dispersed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PMMA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coating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fabric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UV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cases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nanocomposite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meaning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responsible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UV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protection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functionality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/>
          </a:p>
          <a:p>
            <a:pPr algn="just" defTabSz="2952750">
              <a:spcBef>
                <a:spcPct val="50000"/>
              </a:spcBef>
            </a:pPr>
            <a:endParaRPr lang="en-US" dirty="0" smtClean="0"/>
          </a:p>
          <a:p>
            <a:pPr algn="just" defTabSz="2952750">
              <a:spcBef>
                <a:spcPct val="50000"/>
              </a:spcBef>
            </a:pPr>
            <a:endParaRPr lang="en-US" dirty="0" smtClean="0"/>
          </a:p>
          <a:p>
            <a:pPr marL="0" algn="just">
              <a:buNone/>
            </a:pPr>
            <a:endParaRPr lang="en-US" dirty="0" smtClean="0"/>
          </a:p>
          <a:p>
            <a:pPr marL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UV protection obtained by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ZnO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–PMMA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nanocomposite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a denser polyamide fabric is not affected by the first five washing cycles. Higher performance is even obtained in DBD treated fabrics, which indicates that a better adhesion occurs. This functionality becomes less effective for more than ten washing cycles. </a:t>
            </a:r>
          </a:p>
        </p:txBody>
      </p:sp>
      <p:sp>
        <p:nvSpPr>
          <p:cNvPr id="1041" name="Text Box 214"/>
          <p:cNvSpPr txBox="1">
            <a:spLocks noChangeArrowheads="1"/>
          </p:cNvSpPr>
          <p:nvPr/>
        </p:nvSpPr>
        <p:spPr bwMode="auto">
          <a:xfrm>
            <a:off x="28676600" y="5491163"/>
            <a:ext cx="12817475" cy="2363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sz="3600" b="1" dirty="0" smtClean="0"/>
              <a:t>Results and Discussion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efficiency of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nanocomposites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the achievement of UV protection functionality is linearly higher for higher concentration of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ZnO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PMMA matrix, when DBD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treament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is applied to the substrate.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decrease in efficiency for contents of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ZnO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PMMA higher than 0.3%, when no DBD is applied demonstrates that the application of the plasmatic  treatment is probably responsible for a better distribution of the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nanocomposite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the polyamide substrate, avoiding aggregation for higher concentrations.</a:t>
            </a:r>
          </a:p>
          <a:p>
            <a:pPr algn="just" defTabSz="2952750">
              <a:spcBef>
                <a:spcPct val="50000"/>
              </a:spcBef>
            </a:pPr>
            <a:r>
              <a:rPr lang="en-US" dirty="0" smtClean="0"/>
              <a:t> </a:t>
            </a:r>
          </a:p>
          <a:p>
            <a:pPr algn="just" defTabSz="2952750">
              <a:spcBef>
                <a:spcPct val="50000"/>
              </a:spcBef>
            </a:pPr>
            <a:endParaRPr lang="en-US" sz="3600" b="1" dirty="0" smtClean="0"/>
          </a:p>
          <a:p>
            <a:pPr algn="just" defTabSz="2952750">
              <a:spcBef>
                <a:spcPct val="50000"/>
              </a:spcBef>
            </a:pPr>
            <a:endParaRPr lang="en-US" sz="3600" b="1" dirty="0" smtClean="0"/>
          </a:p>
          <a:p>
            <a:pPr algn="just" defTabSz="2952750">
              <a:spcBef>
                <a:spcPct val="50000"/>
              </a:spcBef>
            </a:pPr>
            <a:endParaRPr lang="en-US" sz="3600" b="1" dirty="0" smtClean="0"/>
          </a:p>
          <a:p>
            <a:pPr algn="just" defTabSz="2952750">
              <a:spcBef>
                <a:spcPct val="50000"/>
              </a:spcBef>
            </a:pPr>
            <a:endParaRPr lang="pt-PT" dirty="0"/>
          </a:p>
          <a:p>
            <a:pPr marL="0" indent="0" algn="just">
              <a:buNone/>
            </a:pP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thinner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fabric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UV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compared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heavier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substrate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to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fabric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PMMA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fabrics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finished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nanocomposites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TiO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-PMMA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nanocomposites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reveal better  protection with higher percentage (1%) of TiO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slight decrease in UV transmission is noticed for the first washing, in all the cases, meaning a possible contraction in fabric structure.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UV protection is assured at least for the tested washing cycles, giving good indications of resistance to normal use.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2952750">
              <a:spcBef>
                <a:spcPct val="50000"/>
              </a:spcBef>
            </a:pPr>
            <a:endParaRPr lang="pt-PT" dirty="0" smtClean="0">
              <a:solidFill>
                <a:schemeClr val="accent4">
                  <a:lumMod val="75000"/>
                </a:schemeClr>
              </a:solidFill>
              <a:latin typeface="Berlin Sans FB" pitchFamily="34" charset="0"/>
            </a:endParaRPr>
          </a:p>
          <a:p>
            <a:pPr algn="just" defTabSz="2952750">
              <a:spcBef>
                <a:spcPct val="50000"/>
              </a:spcBef>
            </a:pPr>
            <a:endParaRPr lang="en-US" dirty="0" smtClean="0"/>
          </a:p>
          <a:p>
            <a:pPr algn="just" defTabSz="2952750">
              <a:spcBef>
                <a:spcPct val="5000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Conclusions: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High level of UV protection is achieved in polyamide 6.6 fabrics using polymeric </a:t>
            </a:r>
            <a:r>
              <a:rPr lang="en-US" dirty="0" err="1" smtClean="0"/>
              <a:t>nanocomposites</a:t>
            </a:r>
            <a:r>
              <a:rPr lang="en-US" dirty="0" smtClean="0"/>
              <a:t> such as </a:t>
            </a:r>
            <a:r>
              <a:rPr lang="en-US" dirty="0" err="1" smtClean="0"/>
              <a:t>ZnO</a:t>
            </a:r>
            <a:r>
              <a:rPr lang="en-US" dirty="0" smtClean="0"/>
              <a:t>-PMMA,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-PMMA, SiO</a:t>
            </a:r>
            <a:r>
              <a:rPr lang="en-US" baseline="-25000" dirty="0" smtClean="0"/>
              <a:t>2</a:t>
            </a:r>
            <a:r>
              <a:rPr lang="en-US" dirty="0" smtClean="0"/>
              <a:t>-PMMA and TiO</a:t>
            </a:r>
            <a:r>
              <a:rPr lang="en-US" baseline="-25000" dirty="0" smtClean="0"/>
              <a:t>2</a:t>
            </a:r>
            <a:r>
              <a:rPr lang="en-US" dirty="0" smtClean="0"/>
              <a:t>-PMMA;</a:t>
            </a:r>
            <a:endParaRPr lang="pt-PT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The increase in UV protection functionality is generally higher for higher concentration of  </a:t>
            </a:r>
            <a:r>
              <a:rPr lang="en-US" dirty="0" err="1" smtClean="0"/>
              <a:t>nanoparticles</a:t>
            </a:r>
            <a:r>
              <a:rPr lang="en-US" dirty="0" smtClean="0"/>
              <a:t> in PMMA matrix and lower with the thickness of the fabric;</a:t>
            </a:r>
            <a:endParaRPr lang="pt-PT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dirty="0" err="1" smtClean="0"/>
              <a:t>ZnO</a:t>
            </a:r>
            <a:r>
              <a:rPr lang="en-US" dirty="0" smtClean="0"/>
              <a:t>-PMMA and TiO</a:t>
            </a:r>
            <a:r>
              <a:rPr lang="en-US" baseline="-25000" dirty="0" smtClean="0"/>
              <a:t>2</a:t>
            </a:r>
            <a:r>
              <a:rPr lang="en-US" dirty="0" smtClean="0"/>
              <a:t>-PMMA showed more effective UV protection in thinner polyamide fabric; </a:t>
            </a:r>
            <a:endParaRPr lang="pt-PT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Durability of UV protection stands up to ten washing cycles becoming less effective for more than ten washing cycles with </a:t>
            </a:r>
            <a:r>
              <a:rPr lang="en-US" dirty="0" err="1" smtClean="0"/>
              <a:t>ZnO</a:t>
            </a:r>
            <a:r>
              <a:rPr lang="en-US" dirty="0" smtClean="0"/>
              <a:t>-PMMA.</a:t>
            </a:r>
            <a:endParaRPr lang="pt-PT" dirty="0" smtClean="0"/>
          </a:p>
        </p:txBody>
      </p:sp>
      <p:sp>
        <p:nvSpPr>
          <p:cNvPr id="16" name="CaixaDeTexto 15"/>
          <p:cNvSpPr txBox="1"/>
          <p:nvPr/>
        </p:nvSpPr>
        <p:spPr>
          <a:xfrm>
            <a:off x="2178126" y="13987859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/>
              <a:t>Zn</a:t>
            </a:r>
            <a:r>
              <a:rPr lang="pt-PT" sz="3200" dirty="0" smtClean="0"/>
              <a:t>(NO</a:t>
            </a:r>
            <a:r>
              <a:rPr lang="pt-PT" sz="3200" baseline="-25000" dirty="0" smtClean="0"/>
              <a:t>3</a:t>
            </a:r>
            <a:r>
              <a:rPr lang="pt-PT" sz="3200" dirty="0" smtClean="0"/>
              <a:t>).6H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O+2NaOH     	</a:t>
            </a:r>
            <a:r>
              <a:rPr lang="pt-PT" sz="3200" dirty="0" err="1" smtClean="0"/>
              <a:t>Zn</a:t>
            </a:r>
            <a:r>
              <a:rPr lang="pt-PT" sz="3200" dirty="0" smtClean="0"/>
              <a:t>(OH)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 + NaNO</a:t>
            </a:r>
            <a:r>
              <a:rPr lang="pt-PT" sz="3200" baseline="-25000" dirty="0" smtClean="0"/>
              <a:t>3</a:t>
            </a:r>
            <a:endParaRPr lang="pt-PT" sz="3200" baseline="-25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538166" y="1506797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err="1" smtClean="0"/>
              <a:t>Zn</a:t>
            </a:r>
            <a:r>
              <a:rPr lang="pt-PT" sz="3200" dirty="0" smtClean="0"/>
              <a:t>(OH)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 + H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O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	  ZnO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 + 2 H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O</a:t>
            </a:r>
            <a:endParaRPr lang="pt-PT" sz="3200" baseline="-25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898206" y="1607609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ZnO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 + 2H</a:t>
            </a:r>
            <a:r>
              <a:rPr lang="pt-PT" sz="3200" baseline="-25000" dirty="0" smtClean="0"/>
              <a:t>2</a:t>
            </a:r>
            <a:r>
              <a:rPr lang="pt-PT" sz="3200" dirty="0" smtClean="0"/>
              <a:t>O		</a:t>
            </a:r>
            <a:r>
              <a:rPr lang="pt-PT" sz="3200" dirty="0" err="1" smtClean="0"/>
              <a:t>ZnO</a:t>
            </a:r>
            <a:endParaRPr lang="pt-PT" sz="3200" baseline="-25000" dirty="0"/>
          </a:p>
        </p:txBody>
      </p:sp>
      <p:cxnSp>
        <p:nvCxnSpPr>
          <p:cNvPr id="19" name="Conexão recta unidireccional 18"/>
          <p:cNvCxnSpPr/>
          <p:nvPr/>
        </p:nvCxnSpPr>
        <p:spPr>
          <a:xfrm>
            <a:off x="6066558" y="15284003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>
            <a:off x="6714630" y="14274303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/>
          <p:nvPr/>
        </p:nvCxnSpPr>
        <p:spPr>
          <a:xfrm>
            <a:off x="6498606" y="16364123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>
            <a:off x="6642622" y="16004083"/>
            <a:ext cx="288032" cy="288032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6" descr="B_5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5550" y="8083203"/>
            <a:ext cx="2754471" cy="25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5" descr="A_5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47878" y="8083203"/>
            <a:ext cx="2754471" cy="25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2254" y="8227219"/>
            <a:ext cx="2520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m 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12574" y="8227219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/>
          <p:nvPr/>
        </p:nvSpPr>
        <p:spPr>
          <a:xfrm>
            <a:off x="15067558" y="1005935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a)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7947878" y="1005935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b)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1260246" y="995541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c)</a:t>
            </a:r>
            <a:endParaRPr lang="pt-PT" sz="20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24140566" y="995541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d)</a:t>
            </a:r>
            <a:endParaRPr lang="pt-PT" sz="2000" dirty="0"/>
          </a:p>
        </p:txBody>
      </p:sp>
      <p:pic>
        <p:nvPicPr>
          <p:cNvPr id="36" name="Imagem 3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39566" y="12835731"/>
            <a:ext cx="59766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1260246" y="15211995"/>
            <a:ext cx="4968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Figure 2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. a) SEM micrograph of the untreated polyamide fabric; SEM micrograph of polyamide fabric treated with b 0.1%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ZnO,c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0.5%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ZnO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, d 1%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ZnO</a:t>
            </a:r>
            <a:r>
              <a:rPr lang="en-US" sz="2000" dirty="0">
                <a:cs typeface="Times New Roman" pitchFamily="18" charset="0"/>
              </a:rPr>
              <a:t>.</a:t>
            </a:r>
            <a:endParaRPr lang="en-US" sz="2000" dirty="0"/>
          </a:p>
        </p:txBody>
      </p:sp>
      <p:graphicFrame>
        <p:nvGraphicFramePr>
          <p:cNvPr id="38" name="Gráfico 37"/>
          <p:cNvGraphicFramePr/>
          <p:nvPr/>
        </p:nvGraphicFramePr>
        <p:xfrm>
          <a:off x="20612174" y="20540587"/>
          <a:ext cx="698477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Gráfico 38"/>
          <p:cNvGraphicFramePr/>
          <p:nvPr/>
        </p:nvGraphicFramePr>
        <p:xfrm>
          <a:off x="14347478" y="20396571"/>
          <a:ext cx="7344816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1" name="CaixaDeTexto 40"/>
          <p:cNvSpPr txBox="1"/>
          <p:nvPr/>
        </p:nvSpPr>
        <p:spPr>
          <a:xfrm>
            <a:off x="34797750" y="18812395"/>
            <a:ext cx="66247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Best performance in UV protection is achieved with TiO</a:t>
            </a:r>
            <a:r>
              <a:rPr lang="en-US" baseline="-25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(1%)-PMMA.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negative influence in UV protection is detected with 1500 abrasion cycles.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slight improvement at 500 abrasion cycles in all samples is explained with compression of the fabric  that increases shield effect to UV radiation.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4779525" y="27453355"/>
            <a:ext cx="12889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Hoefnagels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H.F., Wu, D.,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Dewith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G., Ming, W., 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Langmuir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2007, 23:13158.</a:t>
            </a:r>
            <a:endParaRPr lang="pt-PT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Cho, M.S., Lim, S.T., Jang, I.B.,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Choi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H.J.,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Jhon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M.S., 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IEEE Trans </a:t>
            </a:r>
            <a:r>
              <a:rPr lang="en-US" sz="200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Magn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2004, 40:3036.</a:t>
            </a:r>
            <a:endParaRPr lang="pt-PT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pt-P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M.S., </a:t>
            </a:r>
            <a:r>
              <a:rPr lang="pt-P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Choi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H.J., </a:t>
            </a:r>
            <a:r>
              <a:rPr lang="pt-PT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 </a:t>
            </a:r>
            <a:r>
              <a:rPr lang="pt-PT" sz="200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</a:t>
            </a:r>
            <a:r>
              <a:rPr lang="pt-PT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Forum</a:t>
            </a:r>
            <a:r>
              <a:rPr lang="pt-PT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2004, 449:1201.</a:t>
            </a:r>
          </a:p>
          <a:p>
            <a:pPr>
              <a:buNone/>
            </a:pP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pt-P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Gowry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V.S., Almeida, L., Amorim, M.T.P., Carneiro, N., Souto, A.P., Esteves, M.F., </a:t>
            </a:r>
            <a:r>
              <a:rPr lang="pt-P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Sanghi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S.K., </a:t>
            </a:r>
            <a:r>
              <a:rPr lang="pt-PT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J. Mater. </a:t>
            </a:r>
            <a:r>
              <a:rPr lang="pt-PT" sz="200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2010, 9:45:2427.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881982" y="27478323"/>
            <a:ext cx="13753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PT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Bibliografia</a:t>
            </a:r>
          </a:p>
          <a:p>
            <a:pPr>
              <a:buNone/>
            </a:pP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Carneiro, N., Souto, A.P., Silva, E., Marimba, A., </a:t>
            </a:r>
            <a:r>
              <a:rPr lang="pt-P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Tena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B., Ferreira, H., Magalhães, V., </a:t>
            </a:r>
            <a:r>
              <a:rPr lang="pt-PT" sz="200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pt-PT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pt-PT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2001,117, 298-302.</a:t>
            </a:r>
          </a:p>
          <a:p>
            <a:pPr>
              <a:buNone/>
            </a:pP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Carneiro, N., Souto, A.P., Nogueira, C., Madureira, A., </a:t>
            </a:r>
            <a:r>
              <a:rPr lang="pt-P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Krebs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C., </a:t>
            </a:r>
            <a:r>
              <a:rPr lang="pt-PT" sz="2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Cooper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S.,  </a:t>
            </a:r>
            <a:r>
              <a:rPr lang="pt-PT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pt-PT" sz="200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</a:t>
            </a:r>
            <a:r>
              <a:rPr lang="pt-PT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Fibers</a:t>
            </a:r>
            <a:r>
              <a:rPr lang="pt-PT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2005, 2(4), 53-65.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Cassie, A.B.D., Baxter, S., 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 Faraday Soc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1944, 40:46.</a:t>
            </a:r>
            <a:endParaRPr lang="pt-PT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Imagem 43" descr="Eficiencia.png"/>
          <p:cNvPicPr>
            <a:picLocks noChangeAspect="1"/>
          </p:cNvPicPr>
          <p:nvPr/>
        </p:nvPicPr>
        <p:blipFill>
          <a:blip r:embed="rId12" cstate="print"/>
          <a:srcRect b="11955"/>
          <a:stretch>
            <a:fillRect/>
          </a:stretch>
        </p:blipFill>
        <p:spPr>
          <a:xfrm>
            <a:off x="29469158" y="10531475"/>
            <a:ext cx="4602369" cy="3600400"/>
          </a:xfrm>
          <a:prstGeom prst="rect">
            <a:avLst/>
          </a:prstGeom>
        </p:spPr>
      </p:pic>
      <p:pic>
        <p:nvPicPr>
          <p:cNvPr id="45" name="Imagem 44" descr="Uv vs abrasia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33054" y="18884403"/>
            <a:ext cx="6205215" cy="4449712"/>
          </a:xfrm>
          <a:prstGeom prst="rect">
            <a:avLst/>
          </a:prstGeom>
        </p:spPr>
      </p:pic>
      <p:pic>
        <p:nvPicPr>
          <p:cNvPr id="46" name="Imagem 45" descr="UV vs washin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229798" y="10243443"/>
            <a:ext cx="5485947" cy="404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1093</Words>
  <Application>Microsoft Office PowerPoint</Application>
  <PresentationFormat>Custom</PresentationFormat>
  <Paragraphs>112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Photo Editor Photo</vt:lpstr>
      <vt:lpstr>Slide 1</vt:lpstr>
    </vt:vector>
  </TitlesOfParts>
  <Company>Universidade do Minho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Júlia Lourenço</dc:creator>
  <cp:lastModifiedBy>Pedro Pimenta</cp:lastModifiedBy>
  <cp:revision>98</cp:revision>
  <dcterms:created xsi:type="dcterms:W3CDTF">2005-08-05T10:55:41Z</dcterms:created>
  <dcterms:modified xsi:type="dcterms:W3CDTF">2011-10-07T01:06:21Z</dcterms:modified>
</cp:coreProperties>
</file>