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FF"/>
    <a:srgbClr val="A5D1F9"/>
    <a:srgbClr val="FFD5AB"/>
    <a:srgbClr val="FFF2B9"/>
    <a:srgbClr val="FFD215"/>
    <a:srgbClr val="FAD57A"/>
    <a:srgbClr val="A50021"/>
  </p:clrMru>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em Estilo, Sem Grelh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5" d="100"/>
          <a:sy n="25" d="100"/>
        </p:scale>
        <p:origin x="-306"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p:txBody>
          <a:bodyPr/>
          <a:lstStyle>
            <a:lvl1pPr>
              <a:defRPr/>
            </a:lvl1pPr>
          </a:lstStyle>
          <a:p>
            <a:pPr>
              <a:defRPr/>
            </a:pPr>
            <a:endParaRPr lang="pt-PT"/>
          </a:p>
        </p:txBody>
      </p:sp>
      <p:sp>
        <p:nvSpPr>
          <p:cNvPr id="5" name="Rectangle 5"/>
          <p:cNvSpPr>
            <a:spLocks noGrp="1" noChangeArrowheads="1"/>
          </p:cNvSpPr>
          <p:nvPr>
            <p:ph type="ftr" sz="quarter" idx="11"/>
          </p:nvPr>
        </p:nvSpPr>
        <p:spPr/>
        <p:txBody>
          <a:bodyPr/>
          <a:lstStyle>
            <a:lvl1pPr>
              <a:defRPr/>
            </a:lvl1pPr>
          </a:lstStyle>
          <a:p>
            <a:pPr>
              <a:defRPr/>
            </a:pPr>
            <a:endParaRPr lang="pt-PT"/>
          </a:p>
        </p:txBody>
      </p:sp>
      <p:sp>
        <p:nvSpPr>
          <p:cNvPr id="6" name="Rectangle 6"/>
          <p:cNvSpPr>
            <a:spLocks noGrp="1" noChangeArrowheads="1"/>
          </p:cNvSpPr>
          <p:nvPr>
            <p:ph type="sldNum" sz="quarter" idx="12"/>
          </p:nvPr>
        </p:nvSpPr>
        <p:spPr/>
        <p:txBody>
          <a:bodyPr/>
          <a:lstStyle>
            <a:lvl1pPr>
              <a:defRPr/>
            </a:lvl1pPr>
          </a:lstStyle>
          <a:p>
            <a:pPr>
              <a:defRPr/>
            </a:pPr>
            <a:fld id="{4F0EDA10-1E77-4C00-979F-06E746943B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p:txBody>
          <a:bodyPr/>
          <a:lstStyle>
            <a:lvl1pPr>
              <a:defRPr/>
            </a:lvl1pPr>
          </a:lstStyle>
          <a:p>
            <a:pPr>
              <a:defRPr/>
            </a:pPr>
            <a:endParaRPr lang="pt-PT"/>
          </a:p>
        </p:txBody>
      </p:sp>
      <p:sp>
        <p:nvSpPr>
          <p:cNvPr id="5" name="Rectangle 5"/>
          <p:cNvSpPr>
            <a:spLocks noGrp="1" noChangeArrowheads="1"/>
          </p:cNvSpPr>
          <p:nvPr>
            <p:ph type="ftr" sz="quarter" idx="11"/>
          </p:nvPr>
        </p:nvSpPr>
        <p:spPr/>
        <p:txBody>
          <a:bodyPr/>
          <a:lstStyle>
            <a:lvl1pPr>
              <a:defRPr/>
            </a:lvl1pPr>
          </a:lstStyle>
          <a:p>
            <a:pPr>
              <a:defRPr/>
            </a:pPr>
            <a:endParaRPr lang="pt-PT"/>
          </a:p>
        </p:txBody>
      </p:sp>
      <p:sp>
        <p:nvSpPr>
          <p:cNvPr id="6" name="Rectangle 6"/>
          <p:cNvSpPr>
            <a:spLocks noGrp="1" noChangeArrowheads="1"/>
          </p:cNvSpPr>
          <p:nvPr>
            <p:ph type="sldNum" sz="quarter" idx="12"/>
          </p:nvPr>
        </p:nvSpPr>
        <p:spPr/>
        <p:txBody>
          <a:bodyPr/>
          <a:lstStyle>
            <a:lvl1pPr>
              <a:defRPr/>
            </a:lvl1pPr>
          </a:lstStyle>
          <a:p>
            <a:pPr>
              <a:defRPr/>
            </a:pPr>
            <a:fld id="{B7D0DA56-860B-469C-A0A4-4CBEEDCDDC3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p:txBody>
          <a:bodyPr/>
          <a:lstStyle>
            <a:lvl1pPr>
              <a:defRPr/>
            </a:lvl1pPr>
          </a:lstStyle>
          <a:p>
            <a:pPr>
              <a:defRPr/>
            </a:pPr>
            <a:endParaRPr lang="pt-PT"/>
          </a:p>
        </p:txBody>
      </p:sp>
      <p:sp>
        <p:nvSpPr>
          <p:cNvPr id="5" name="Rectangle 5"/>
          <p:cNvSpPr>
            <a:spLocks noGrp="1" noChangeArrowheads="1"/>
          </p:cNvSpPr>
          <p:nvPr>
            <p:ph type="ftr" sz="quarter" idx="11"/>
          </p:nvPr>
        </p:nvSpPr>
        <p:spPr/>
        <p:txBody>
          <a:bodyPr/>
          <a:lstStyle>
            <a:lvl1pPr>
              <a:defRPr/>
            </a:lvl1pPr>
          </a:lstStyle>
          <a:p>
            <a:pPr>
              <a:defRPr/>
            </a:pPr>
            <a:endParaRPr lang="pt-PT"/>
          </a:p>
        </p:txBody>
      </p:sp>
      <p:sp>
        <p:nvSpPr>
          <p:cNvPr id="6" name="Rectangle 6"/>
          <p:cNvSpPr>
            <a:spLocks noGrp="1" noChangeArrowheads="1"/>
          </p:cNvSpPr>
          <p:nvPr>
            <p:ph type="sldNum" sz="quarter" idx="12"/>
          </p:nvPr>
        </p:nvSpPr>
        <p:spPr/>
        <p:txBody>
          <a:bodyPr/>
          <a:lstStyle>
            <a:lvl1pPr>
              <a:defRPr/>
            </a:lvl1pPr>
          </a:lstStyle>
          <a:p>
            <a:pPr>
              <a:defRPr/>
            </a:pPr>
            <a:fld id="{F39C70AB-03E6-4CB7-B2AB-5DCFA9E3C6C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p:txBody>
          <a:bodyPr/>
          <a:lstStyle>
            <a:lvl1pPr>
              <a:defRPr/>
            </a:lvl1pPr>
          </a:lstStyle>
          <a:p>
            <a:pPr>
              <a:defRPr/>
            </a:pPr>
            <a:endParaRPr lang="pt-PT"/>
          </a:p>
        </p:txBody>
      </p:sp>
      <p:sp>
        <p:nvSpPr>
          <p:cNvPr id="5" name="Rectangle 5"/>
          <p:cNvSpPr>
            <a:spLocks noGrp="1" noChangeArrowheads="1"/>
          </p:cNvSpPr>
          <p:nvPr>
            <p:ph type="ftr" sz="quarter" idx="11"/>
          </p:nvPr>
        </p:nvSpPr>
        <p:spPr/>
        <p:txBody>
          <a:bodyPr/>
          <a:lstStyle>
            <a:lvl1pPr>
              <a:defRPr/>
            </a:lvl1pPr>
          </a:lstStyle>
          <a:p>
            <a:pPr>
              <a:defRPr/>
            </a:pPr>
            <a:endParaRPr lang="pt-PT"/>
          </a:p>
        </p:txBody>
      </p:sp>
      <p:sp>
        <p:nvSpPr>
          <p:cNvPr id="6" name="Rectangle 6"/>
          <p:cNvSpPr>
            <a:spLocks noGrp="1" noChangeArrowheads="1"/>
          </p:cNvSpPr>
          <p:nvPr>
            <p:ph type="sldNum" sz="quarter" idx="12"/>
          </p:nvPr>
        </p:nvSpPr>
        <p:spPr/>
        <p:txBody>
          <a:bodyPr/>
          <a:lstStyle>
            <a:lvl1pPr>
              <a:defRPr/>
            </a:lvl1pPr>
          </a:lstStyle>
          <a:p>
            <a:pPr>
              <a:defRPr/>
            </a:pPr>
            <a:fld id="{81F8A029-ED7D-45FD-A4B7-7AC58A8F470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p:txBody>
          <a:bodyPr/>
          <a:lstStyle>
            <a:lvl1pPr>
              <a:defRPr/>
            </a:lvl1pPr>
          </a:lstStyle>
          <a:p>
            <a:pPr>
              <a:defRPr/>
            </a:pPr>
            <a:endParaRPr lang="pt-PT"/>
          </a:p>
        </p:txBody>
      </p:sp>
      <p:sp>
        <p:nvSpPr>
          <p:cNvPr id="5" name="Rectangle 5"/>
          <p:cNvSpPr>
            <a:spLocks noGrp="1" noChangeArrowheads="1"/>
          </p:cNvSpPr>
          <p:nvPr>
            <p:ph type="ftr" sz="quarter" idx="11"/>
          </p:nvPr>
        </p:nvSpPr>
        <p:spPr/>
        <p:txBody>
          <a:bodyPr/>
          <a:lstStyle>
            <a:lvl1pPr>
              <a:defRPr/>
            </a:lvl1pPr>
          </a:lstStyle>
          <a:p>
            <a:pPr>
              <a:defRPr/>
            </a:pPr>
            <a:endParaRPr lang="pt-PT"/>
          </a:p>
        </p:txBody>
      </p:sp>
      <p:sp>
        <p:nvSpPr>
          <p:cNvPr id="6" name="Rectangle 6"/>
          <p:cNvSpPr>
            <a:spLocks noGrp="1" noChangeArrowheads="1"/>
          </p:cNvSpPr>
          <p:nvPr>
            <p:ph type="sldNum" sz="quarter" idx="12"/>
          </p:nvPr>
        </p:nvSpPr>
        <p:spPr/>
        <p:txBody>
          <a:bodyPr/>
          <a:lstStyle>
            <a:lvl1pPr>
              <a:defRPr/>
            </a:lvl1pPr>
          </a:lstStyle>
          <a:p>
            <a:pPr>
              <a:defRPr/>
            </a:pPr>
            <a:fld id="{CD192EA4-B6CB-4A18-955E-681F713CD2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p:txBody>
          <a:bodyPr/>
          <a:lstStyle>
            <a:lvl1pPr>
              <a:defRPr/>
            </a:lvl1pPr>
          </a:lstStyle>
          <a:p>
            <a:pPr>
              <a:defRPr/>
            </a:pPr>
            <a:endParaRPr lang="pt-PT"/>
          </a:p>
        </p:txBody>
      </p:sp>
      <p:sp>
        <p:nvSpPr>
          <p:cNvPr id="6" name="Rectangle 5"/>
          <p:cNvSpPr>
            <a:spLocks noGrp="1" noChangeArrowheads="1"/>
          </p:cNvSpPr>
          <p:nvPr>
            <p:ph type="ftr" sz="quarter" idx="11"/>
          </p:nvPr>
        </p:nvSpPr>
        <p:spPr/>
        <p:txBody>
          <a:bodyPr/>
          <a:lstStyle>
            <a:lvl1pPr>
              <a:defRPr/>
            </a:lvl1pPr>
          </a:lstStyle>
          <a:p>
            <a:pPr>
              <a:defRPr/>
            </a:pPr>
            <a:endParaRPr lang="pt-PT"/>
          </a:p>
        </p:txBody>
      </p:sp>
      <p:sp>
        <p:nvSpPr>
          <p:cNvPr id="7" name="Rectangle 6"/>
          <p:cNvSpPr>
            <a:spLocks noGrp="1" noChangeArrowheads="1"/>
          </p:cNvSpPr>
          <p:nvPr>
            <p:ph type="sldNum" sz="quarter" idx="12"/>
          </p:nvPr>
        </p:nvSpPr>
        <p:spPr/>
        <p:txBody>
          <a:bodyPr/>
          <a:lstStyle>
            <a:lvl1pPr>
              <a:defRPr/>
            </a:lvl1pPr>
          </a:lstStyle>
          <a:p>
            <a:pPr>
              <a:defRPr/>
            </a:pPr>
            <a:fld id="{1A3035F5-39C4-4707-A17D-F9B739E0BB4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p:txBody>
          <a:bodyPr/>
          <a:lstStyle>
            <a:lvl1pPr>
              <a:defRPr/>
            </a:lvl1pPr>
          </a:lstStyle>
          <a:p>
            <a:pPr>
              <a:defRPr/>
            </a:pPr>
            <a:endParaRPr lang="pt-PT"/>
          </a:p>
        </p:txBody>
      </p:sp>
      <p:sp>
        <p:nvSpPr>
          <p:cNvPr id="8" name="Rectangle 5"/>
          <p:cNvSpPr>
            <a:spLocks noGrp="1" noChangeArrowheads="1"/>
          </p:cNvSpPr>
          <p:nvPr>
            <p:ph type="ftr" sz="quarter" idx="11"/>
          </p:nvPr>
        </p:nvSpPr>
        <p:spPr/>
        <p:txBody>
          <a:bodyPr/>
          <a:lstStyle>
            <a:lvl1pPr>
              <a:defRPr/>
            </a:lvl1pPr>
          </a:lstStyle>
          <a:p>
            <a:pPr>
              <a:defRPr/>
            </a:pPr>
            <a:endParaRPr lang="pt-PT"/>
          </a:p>
        </p:txBody>
      </p:sp>
      <p:sp>
        <p:nvSpPr>
          <p:cNvPr id="9" name="Rectangle 6"/>
          <p:cNvSpPr>
            <a:spLocks noGrp="1" noChangeArrowheads="1"/>
          </p:cNvSpPr>
          <p:nvPr>
            <p:ph type="sldNum" sz="quarter" idx="12"/>
          </p:nvPr>
        </p:nvSpPr>
        <p:spPr/>
        <p:txBody>
          <a:bodyPr/>
          <a:lstStyle>
            <a:lvl1pPr>
              <a:defRPr/>
            </a:lvl1pPr>
          </a:lstStyle>
          <a:p>
            <a:pPr>
              <a:defRPr/>
            </a:pPr>
            <a:fld id="{7092E6F6-4D4C-4FCF-A7DE-7F24E468CFD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p:txBody>
          <a:bodyPr/>
          <a:lstStyle>
            <a:lvl1pPr>
              <a:defRPr/>
            </a:lvl1pPr>
          </a:lstStyle>
          <a:p>
            <a:pPr>
              <a:defRPr/>
            </a:pPr>
            <a:endParaRPr lang="pt-PT"/>
          </a:p>
        </p:txBody>
      </p:sp>
      <p:sp>
        <p:nvSpPr>
          <p:cNvPr id="4" name="Rectangle 5"/>
          <p:cNvSpPr>
            <a:spLocks noGrp="1" noChangeArrowheads="1"/>
          </p:cNvSpPr>
          <p:nvPr>
            <p:ph type="ftr" sz="quarter" idx="11"/>
          </p:nvPr>
        </p:nvSpPr>
        <p:spPr/>
        <p:txBody>
          <a:bodyPr/>
          <a:lstStyle>
            <a:lvl1pPr>
              <a:defRPr/>
            </a:lvl1pPr>
          </a:lstStyle>
          <a:p>
            <a:pPr>
              <a:defRPr/>
            </a:pPr>
            <a:endParaRPr lang="pt-PT"/>
          </a:p>
        </p:txBody>
      </p:sp>
      <p:sp>
        <p:nvSpPr>
          <p:cNvPr id="5" name="Rectangle 6"/>
          <p:cNvSpPr>
            <a:spLocks noGrp="1" noChangeArrowheads="1"/>
          </p:cNvSpPr>
          <p:nvPr>
            <p:ph type="sldNum" sz="quarter" idx="12"/>
          </p:nvPr>
        </p:nvSpPr>
        <p:spPr/>
        <p:txBody>
          <a:bodyPr/>
          <a:lstStyle>
            <a:lvl1pPr>
              <a:defRPr/>
            </a:lvl1pPr>
          </a:lstStyle>
          <a:p>
            <a:pPr>
              <a:defRPr/>
            </a:pPr>
            <a:fld id="{FDB2108A-9F0A-4DA3-8CDF-73A3F252B1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pt-PT"/>
          </a:p>
        </p:txBody>
      </p:sp>
      <p:sp>
        <p:nvSpPr>
          <p:cNvPr id="3" name="Rectangle 5"/>
          <p:cNvSpPr>
            <a:spLocks noGrp="1" noChangeArrowheads="1"/>
          </p:cNvSpPr>
          <p:nvPr>
            <p:ph type="ftr" sz="quarter" idx="11"/>
          </p:nvPr>
        </p:nvSpPr>
        <p:spPr/>
        <p:txBody>
          <a:bodyPr/>
          <a:lstStyle>
            <a:lvl1pPr>
              <a:defRPr/>
            </a:lvl1pPr>
          </a:lstStyle>
          <a:p>
            <a:pPr>
              <a:defRPr/>
            </a:pPr>
            <a:endParaRPr lang="pt-PT"/>
          </a:p>
        </p:txBody>
      </p:sp>
      <p:sp>
        <p:nvSpPr>
          <p:cNvPr id="4" name="Rectangle 6"/>
          <p:cNvSpPr>
            <a:spLocks noGrp="1" noChangeArrowheads="1"/>
          </p:cNvSpPr>
          <p:nvPr>
            <p:ph type="sldNum" sz="quarter" idx="12"/>
          </p:nvPr>
        </p:nvSpPr>
        <p:spPr/>
        <p:txBody>
          <a:bodyPr/>
          <a:lstStyle>
            <a:lvl1pPr>
              <a:defRPr/>
            </a:lvl1pPr>
          </a:lstStyle>
          <a:p>
            <a:pPr>
              <a:defRPr/>
            </a:pPr>
            <a:fld id="{A52541F7-9EC0-4EAC-B02F-2CCCF23C86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p:txBody>
          <a:bodyPr/>
          <a:lstStyle>
            <a:lvl1pPr>
              <a:defRPr/>
            </a:lvl1pPr>
          </a:lstStyle>
          <a:p>
            <a:pPr>
              <a:defRPr/>
            </a:pPr>
            <a:endParaRPr lang="pt-PT"/>
          </a:p>
        </p:txBody>
      </p:sp>
      <p:sp>
        <p:nvSpPr>
          <p:cNvPr id="6" name="Rectangle 5"/>
          <p:cNvSpPr>
            <a:spLocks noGrp="1" noChangeArrowheads="1"/>
          </p:cNvSpPr>
          <p:nvPr>
            <p:ph type="ftr" sz="quarter" idx="11"/>
          </p:nvPr>
        </p:nvSpPr>
        <p:spPr/>
        <p:txBody>
          <a:bodyPr/>
          <a:lstStyle>
            <a:lvl1pPr>
              <a:defRPr/>
            </a:lvl1pPr>
          </a:lstStyle>
          <a:p>
            <a:pPr>
              <a:defRPr/>
            </a:pPr>
            <a:endParaRPr lang="pt-PT"/>
          </a:p>
        </p:txBody>
      </p:sp>
      <p:sp>
        <p:nvSpPr>
          <p:cNvPr id="7" name="Rectangle 6"/>
          <p:cNvSpPr>
            <a:spLocks noGrp="1" noChangeArrowheads="1"/>
          </p:cNvSpPr>
          <p:nvPr>
            <p:ph type="sldNum" sz="quarter" idx="12"/>
          </p:nvPr>
        </p:nvSpPr>
        <p:spPr/>
        <p:txBody>
          <a:bodyPr/>
          <a:lstStyle>
            <a:lvl1pPr>
              <a:defRPr/>
            </a:lvl1pPr>
          </a:lstStyle>
          <a:p>
            <a:pPr>
              <a:defRPr/>
            </a:pPr>
            <a:fld id="{0AADA59F-B23E-48E7-A8F1-B0CF4C40389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p:txBody>
          <a:bodyPr/>
          <a:lstStyle>
            <a:lvl1pPr>
              <a:defRPr/>
            </a:lvl1pPr>
          </a:lstStyle>
          <a:p>
            <a:pPr>
              <a:defRPr/>
            </a:pPr>
            <a:endParaRPr lang="pt-PT"/>
          </a:p>
        </p:txBody>
      </p:sp>
      <p:sp>
        <p:nvSpPr>
          <p:cNvPr id="6" name="Rectangle 5"/>
          <p:cNvSpPr>
            <a:spLocks noGrp="1" noChangeArrowheads="1"/>
          </p:cNvSpPr>
          <p:nvPr>
            <p:ph type="ftr" sz="quarter" idx="11"/>
          </p:nvPr>
        </p:nvSpPr>
        <p:spPr/>
        <p:txBody>
          <a:bodyPr/>
          <a:lstStyle>
            <a:lvl1pPr>
              <a:defRPr/>
            </a:lvl1pPr>
          </a:lstStyle>
          <a:p>
            <a:pPr>
              <a:defRPr/>
            </a:pPr>
            <a:endParaRPr lang="pt-PT"/>
          </a:p>
        </p:txBody>
      </p:sp>
      <p:sp>
        <p:nvSpPr>
          <p:cNvPr id="7" name="Rectangle 6"/>
          <p:cNvSpPr>
            <a:spLocks noGrp="1" noChangeArrowheads="1"/>
          </p:cNvSpPr>
          <p:nvPr>
            <p:ph type="sldNum" sz="quarter" idx="12"/>
          </p:nvPr>
        </p:nvSpPr>
        <p:spPr/>
        <p:txBody>
          <a:bodyPr/>
          <a:lstStyle>
            <a:lvl1pPr>
              <a:defRPr/>
            </a:lvl1pPr>
          </a:lstStyle>
          <a:p>
            <a:pPr>
              <a:defRPr/>
            </a:pPr>
            <a:fld id="{B9B24655-E1C1-4C70-ADE6-C878570192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D23ED955-A0DD-4B5C-A320-F22B4AD958A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nvGraphicFramePr>
        <p:xfrm>
          <a:off x="0" y="0"/>
          <a:ext cx="42808525" cy="5635625"/>
        </p:xfrm>
        <a:graphic>
          <a:graphicData uri="http://schemas.openxmlformats.org/drawingml/2006/table">
            <a:tbl>
              <a:tblPr/>
              <a:tblGrid>
                <a:gridCol w="19243675"/>
                <a:gridCol w="23564850"/>
              </a:tblGrid>
              <a:tr h="2911475">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50">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smtClean="0">
                          <a:ln>
                            <a:noFill/>
                          </a:ln>
                          <a:solidFill>
                            <a:schemeClr val="bg1"/>
                          </a:solidFill>
                          <a:effectLst/>
                          <a:latin typeface="Arial" charset="0"/>
                        </a:rPr>
                        <a:t> </a:t>
                      </a:r>
                      <a:r>
                        <a:rPr kumimoji="0" lang="pt-PT" sz="2400" b="0" i="0" u="none" strike="noStrike" cap="none" normalizeH="0" baseline="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smtClean="0">
                          <a:ln>
                            <a:noFill/>
                          </a:ln>
                          <a:solidFill>
                            <a:schemeClr val="tx1"/>
                          </a:solidFill>
                          <a:effectLst/>
                          <a:latin typeface="Arial" charset="0"/>
                        </a:rPr>
                        <a:t> </a:t>
                      </a:r>
                      <a:r>
                        <a:rPr kumimoji="0" lang="pt-PT" sz="2400" b="0" i="0" u="none" strike="noStrike" cap="none" normalizeH="0" baseline="0" smtClean="0">
                          <a:ln>
                            <a:noFill/>
                          </a:ln>
                          <a:solidFill>
                            <a:srgbClr val="FF0000"/>
                          </a:solidFill>
                          <a:effectLst/>
                          <a:latin typeface="Arial" charset="0"/>
                        </a:rPr>
                        <a:t>Algoritmi Center</a:t>
                      </a:r>
                      <a:endParaRPr kumimoji="0" lang="en-US" sz="2400" b="0" i="0" u="none" strike="noStrike" cap="none" normalizeH="0" baseline="0" smtClean="0">
                        <a:ln>
                          <a:noFill/>
                        </a:ln>
                        <a:solidFill>
                          <a:srgbClr val="FF0000"/>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9" name="Object 5"/>
          <p:cNvGraphicFramePr>
            <a:graphicFrameLocks/>
          </p:cNvGraphicFramePr>
          <p:nvPr/>
        </p:nvGraphicFramePr>
        <p:xfrm>
          <a:off x="593725" y="593725"/>
          <a:ext cx="4013200" cy="1990725"/>
        </p:xfrm>
        <a:graphic>
          <a:graphicData uri="http://schemas.openxmlformats.org/presentationml/2006/ole">
            <p:oleObj spid="_x0000_s1029" name="Photo Editor Photo" r:id="rId3" imgW="4009524" imgH="1991003" progId="">
              <p:embed/>
            </p:oleObj>
          </a:graphicData>
        </a:graphic>
      </p:graphicFrame>
      <p:graphicFrame>
        <p:nvGraphicFramePr>
          <p:cNvPr id="2260" name="Group 212"/>
          <p:cNvGraphicFramePr>
            <a:graphicFrameLocks noGrp="1"/>
          </p:cNvGraphicFramePr>
          <p:nvPr/>
        </p:nvGraphicFramePr>
        <p:xfrm>
          <a:off x="-19050" y="29036963"/>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6011863"/>
            <a:ext cx="13538200" cy="22183725"/>
          </a:xfrm>
          <a:prstGeom prst="rect">
            <a:avLst/>
          </a:prstGeom>
          <a:noFill/>
          <a:ln w="9525">
            <a:noFill/>
            <a:miter lim="800000"/>
            <a:headEnd/>
            <a:tailEnd/>
          </a:ln>
        </p:spPr>
        <p:txBody>
          <a:bodyPr>
            <a:spAutoFit/>
          </a:bodyPr>
          <a:lstStyle/>
          <a:p>
            <a:pPr marL="536575" indent="-536575" defTabSz="2952750">
              <a:spcBef>
                <a:spcPts val="2400"/>
              </a:spcBef>
              <a:spcAft>
                <a:spcPts val="600"/>
              </a:spcAft>
            </a:pPr>
            <a:r>
              <a:rPr lang="pt-PT" sz="3600" b="1"/>
              <a:t>Introduction</a:t>
            </a:r>
          </a:p>
          <a:p>
            <a:pPr marL="536575" indent="-536575" algn="just" defTabSz="2952750">
              <a:spcBef>
                <a:spcPts val="4200"/>
              </a:spcBef>
              <a:buClr>
                <a:srgbClr val="800000"/>
              </a:buClr>
              <a:buFont typeface="Wingdings" pitchFamily="2" charset="2"/>
              <a:buChar char="§"/>
            </a:pPr>
            <a:r>
              <a:rPr lang="en-GB">
                <a:solidFill>
                  <a:srgbClr val="000000"/>
                </a:solidFill>
                <a:cs typeface="Arial" charset="0"/>
              </a:rPr>
              <a:t>It is largely accepted that a way to promote the students’ success is by implementing processes that allows the students’ closely monitoring, the evaluation of theirs success and the approximation to theirs day-by-day activities.</a:t>
            </a:r>
          </a:p>
          <a:p>
            <a:pPr marL="536575" indent="-536575" algn="just" defTabSz="2952750">
              <a:spcBef>
                <a:spcPts val="4200"/>
              </a:spcBef>
              <a:buClr>
                <a:srgbClr val="800000"/>
              </a:buClr>
              <a:buFont typeface="Wingdings" pitchFamily="2" charset="2"/>
              <a:buChar char="§"/>
            </a:pPr>
            <a:r>
              <a:rPr lang="en-GB">
                <a:solidFill>
                  <a:srgbClr val="000000"/>
                </a:solidFill>
                <a:cs typeface="Arial" charset="0"/>
              </a:rPr>
              <a:t>The implementation of these processes does not take place in many Higher Education Institutions (HEI), due to the lack of appropriate institutional practices and an adequate technological infrastructure to support these practices.</a:t>
            </a:r>
            <a:endParaRPr lang="en-US">
              <a:cs typeface="Arial" charset="0"/>
            </a:endParaRPr>
          </a:p>
          <a:p>
            <a:pPr marL="536575" indent="-536575" algn="just" defTabSz="2952750">
              <a:spcBef>
                <a:spcPts val="4200"/>
              </a:spcBef>
              <a:buClr>
                <a:srgbClr val="800000"/>
              </a:buClr>
              <a:buFont typeface="Wingdings" pitchFamily="2" charset="2"/>
              <a:buChar char="§"/>
            </a:pPr>
            <a:r>
              <a:rPr lang="en-GB">
                <a:cs typeface="Arial" charset="0"/>
              </a:rPr>
              <a:t>To overcome these conceptual and technological limitations, it is proposed a system designated by </a:t>
            </a:r>
            <a:r>
              <a:rPr lang="en-GB" i="1">
                <a:cs typeface="Arial" charset="0"/>
              </a:rPr>
              <a:t>Student Relationship Management system (SRM system).</a:t>
            </a:r>
            <a:endParaRPr lang="en-GB">
              <a:cs typeface="Arial" charset="0"/>
            </a:endParaRPr>
          </a:p>
          <a:p>
            <a:pPr marL="536575" indent="-536575" algn="just" defTabSz="2952750">
              <a:spcBef>
                <a:spcPts val="4200"/>
              </a:spcBef>
              <a:buClr>
                <a:srgbClr val="800000"/>
              </a:buClr>
              <a:buFont typeface="Wingdings" pitchFamily="2" charset="2"/>
              <a:buChar char="§"/>
            </a:pPr>
            <a:r>
              <a:rPr lang="en-GB">
                <a:cs typeface="Arial" charset="0"/>
              </a:rPr>
              <a:t>The </a:t>
            </a:r>
            <a:r>
              <a:rPr lang="en-GB" i="1">
                <a:cs typeface="Arial" charset="0"/>
              </a:rPr>
              <a:t>SRM system</a:t>
            </a:r>
            <a:r>
              <a:rPr lang="en-GB">
                <a:cs typeface="Arial" charset="0"/>
              </a:rPr>
              <a:t> supports the </a:t>
            </a:r>
            <a:r>
              <a:rPr lang="en-GB" i="1">
                <a:cs typeface="Arial" charset="0"/>
              </a:rPr>
              <a:t>SRM concept</a:t>
            </a:r>
            <a:r>
              <a:rPr lang="en-GB">
                <a:cs typeface="Arial" charset="0"/>
              </a:rPr>
              <a:t> and the </a:t>
            </a:r>
            <a:r>
              <a:rPr lang="en-GB" i="1">
                <a:cs typeface="Arial" charset="0"/>
              </a:rPr>
              <a:t>SRM practice, </a:t>
            </a:r>
            <a:r>
              <a:rPr lang="en-GB">
                <a:cs typeface="Arial" charset="0"/>
              </a:rPr>
              <a:t>also proposed, in the scope of this project</a:t>
            </a:r>
            <a:r>
              <a:rPr lang="en-GB" i="1">
                <a:cs typeface="Arial" charset="0"/>
              </a:rPr>
              <a:t>, </a:t>
            </a:r>
            <a:r>
              <a:rPr lang="en-GB">
                <a:cs typeface="Arial" charset="0"/>
              </a:rPr>
              <a:t>and it is implemented using the technological infrastructure that supports the </a:t>
            </a:r>
            <a:r>
              <a:rPr lang="en-GB" i="1">
                <a:cs typeface="Arial" charset="0"/>
              </a:rPr>
              <a:t>Business Intelligence</a:t>
            </a:r>
            <a:r>
              <a:rPr lang="en-GB">
                <a:cs typeface="Arial" charset="0"/>
              </a:rPr>
              <a:t> (</a:t>
            </a:r>
            <a:r>
              <a:rPr lang="en-GB" i="1">
                <a:cs typeface="Arial" charset="0"/>
              </a:rPr>
              <a:t>BI</a:t>
            </a:r>
            <a:r>
              <a:rPr lang="en-GB">
                <a:cs typeface="Arial" charset="0"/>
              </a:rPr>
              <a:t>) systems. </a:t>
            </a:r>
          </a:p>
          <a:p>
            <a:pPr marL="536575" indent="-536575" defTabSz="2952750">
              <a:spcBef>
                <a:spcPts val="9000"/>
              </a:spcBef>
            </a:pPr>
            <a:r>
              <a:rPr lang="en-US" sz="3600" b="1" i="1"/>
              <a:t>SRM concept</a:t>
            </a:r>
            <a:r>
              <a:rPr lang="en-US" sz="3600" b="1"/>
              <a:t> and </a:t>
            </a:r>
            <a:r>
              <a:rPr lang="en-US" sz="3600" b="1" i="1"/>
              <a:t>practice</a:t>
            </a:r>
            <a:r>
              <a:rPr lang="en-US" sz="3600" b="1"/>
              <a:t> validation methodology</a:t>
            </a:r>
          </a:p>
          <a:p>
            <a:pPr marL="536575" indent="-536575" algn="just" defTabSz="2952750">
              <a:spcBef>
                <a:spcPts val="4200"/>
              </a:spcBef>
              <a:buClr>
                <a:srgbClr val="800000"/>
              </a:buClr>
              <a:buFont typeface="Wingdings" pitchFamily="2" charset="2"/>
              <a:buChar char="§"/>
            </a:pPr>
            <a:r>
              <a:rPr lang="en-US">
                <a:solidFill>
                  <a:srgbClr val="000000"/>
                </a:solidFill>
                <a:cs typeface="Arial" charset="0"/>
              </a:rPr>
              <a:t>Semi-structured interviews.</a:t>
            </a:r>
          </a:p>
          <a:p>
            <a:pPr marL="536575" indent="-536575" algn="just" defTabSz="2952750">
              <a:spcBef>
                <a:spcPts val="4200"/>
              </a:spcBef>
              <a:buClr>
                <a:srgbClr val="800000"/>
              </a:buClr>
              <a:buFont typeface="Wingdings" pitchFamily="2" charset="2"/>
              <a:buChar char="§"/>
            </a:pPr>
            <a:r>
              <a:rPr lang="en-US">
                <a:solidFill>
                  <a:srgbClr val="000000"/>
                </a:solidFill>
                <a:cs typeface="Arial" charset="0"/>
              </a:rPr>
              <a:t>Interviews analysis based on the </a:t>
            </a:r>
            <a:r>
              <a:rPr lang="en-US" i="1">
                <a:solidFill>
                  <a:srgbClr val="000000"/>
                </a:solidFill>
                <a:cs typeface="Arial" charset="0"/>
              </a:rPr>
              <a:t>Grounded Theory</a:t>
            </a:r>
            <a:r>
              <a:rPr lang="en-US">
                <a:solidFill>
                  <a:srgbClr val="000000"/>
                </a:solidFill>
                <a:cs typeface="Arial" charset="0"/>
              </a:rPr>
              <a:t> principles and supported </a:t>
            </a:r>
            <a:r>
              <a:rPr lang="en-GB"/>
              <a:t>by a Computer Assisted Qualitative Data Analysis Software (</a:t>
            </a:r>
            <a:r>
              <a:rPr lang="en-GB" i="1"/>
              <a:t>NVivo)</a:t>
            </a:r>
            <a:endParaRPr lang="en-US">
              <a:solidFill>
                <a:srgbClr val="000000"/>
              </a:solidFill>
              <a:cs typeface="Arial" charset="0"/>
            </a:endParaRPr>
          </a:p>
          <a:p>
            <a:pPr marL="536575" indent="-536575" defTabSz="2952750">
              <a:spcBef>
                <a:spcPts val="9000"/>
              </a:spcBef>
              <a:spcAft>
                <a:spcPts val="600"/>
              </a:spcAft>
            </a:pPr>
            <a:r>
              <a:rPr lang="en-US" sz="3600" b="1" i="1">
                <a:solidFill>
                  <a:srgbClr val="000000"/>
                </a:solidFill>
              </a:rPr>
              <a:t>SRM system</a:t>
            </a:r>
            <a:r>
              <a:rPr lang="en-US" sz="3600" b="1">
                <a:solidFill>
                  <a:srgbClr val="000000"/>
                </a:solidFill>
              </a:rPr>
              <a:t> structural framework</a:t>
            </a:r>
            <a:endParaRPr lang="en-GB">
              <a:solidFill>
                <a:srgbClr val="000000"/>
              </a:solidFill>
              <a:cs typeface="Arial" charset="0"/>
            </a:endParaRPr>
          </a:p>
          <a:p>
            <a:pPr marL="536575" indent="-536575" algn="just" defTabSz="2952750">
              <a:spcBef>
                <a:spcPts val="4200"/>
              </a:spcBef>
              <a:buClr>
                <a:srgbClr val="800000"/>
              </a:buClr>
              <a:buFont typeface="Wingdings" pitchFamily="2" charset="2"/>
              <a:buChar char="§"/>
            </a:pPr>
            <a:r>
              <a:rPr lang="en-US">
                <a:solidFill>
                  <a:srgbClr val="000000"/>
                </a:solidFill>
                <a:cs typeface="Arial" charset="0"/>
              </a:rPr>
              <a:t>The students data was stored in a data warehouse.</a:t>
            </a:r>
          </a:p>
          <a:p>
            <a:pPr marL="536575" indent="-536575" algn="just" defTabSz="2952750">
              <a:spcBef>
                <a:spcPts val="4200"/>
              </a:spcBef>
              <a:buClr>
                <a:srgbClr val="800000"/>
              </a:buClr>
              <a:buFont typeface="Wingdings" pitchFamily="2" charset="2"/>
              <a:buChar char="§"/>
            </a:pPr>
            <a:r>
              <a:rPr lang="en-US">
                <a:solidFill>
                  <a:srgbClr val="000000"/>
                </a:solidFill>
                <a:cs typeface="Arial" charset="0"/>
              </a:rPr>
              <a:t>The data was analysed using appropriate data analysis tools (OLAP, </a:t>
            </a:r>
            <a:r>
              <a:rPr lang="en-US" i="1">
                <a:solidFill>
                  <a:srgbClr val="000000"/>
                </a:solidFill>
                <a:cs typeface="Arial" charset="0"/>
              </a:rPr>
              <a:t>data mining</a:t>
            </a:r>
            <a:r>
              <a:rPr lang="en-US">
                <a:solidFill>
                  <a:srgbClr val="000000"/>
                </a:solidFill>
                <a:cs typeface="Arial" charset="0"/>
              </a:rPr>
              <a:t>) to obtain </a:t>
            </a:r>
            <a:r>
              <a:rPr lang="en-US" i="1">
                <a:solidFill>
                  <a:srgbClr val="000000"/>
                </a:solidFill>
                <a:cs typeface="Arial" charset="0"/>
              </a:rPr>
              <a:t>knowledge</a:t>
            </a:r>
            <a:r>
              <a:rPr lang="en-US">
                <a:solidFill>
                  <a:srgbClr val="000000"/>
                </a:solidFill>
                <a:cs typeface="Arial" charset="0"/>
              </a:rPr>
              <a:t> about the students and theirs academic behaviour.</a:t>
            </a:r>
          </a:p>
          <a:p>
            <a:pPr marL="536575" indent="-536575" algn="just" defTabSz="2952750">
              <a:spcBef>
                <a:spcPts val="4200"/>
              </a:spcBef>
              <a:buClr>
                <a:srgbClr val="800000"/>
              </a:buClr>
              <a:buFont typeface="Wingdings" pitchFamily="2" charset="2"/>
              <a:buChar char="§"/>
            </a:pPr>
            <a:r>
              <a:rPr lang="en-US">
                <a:solidFill>
                  <a:srgbClr val="000000"/>
                </a:solidFill>
                <a:cs typeface="Arial" charset="0"/>
              </a:rPr>
              <a:t>A set of actions was automatically carried out over the student or a group of students, when a specific situation or behaviour was detected.</a:t>
            </a:r>
          </a:p>
          <a:p>
            <a:pPr marL="536575" indent="-536575" algn="just" defTabSz="2952750">
              <a:spcBef>
                <a:spcPts val="4200"/>
              </a:spcBef>
              <a:buClr>
                <a:srgbClr val="800000"/>
              </a:buClr>
              <a:buFont typeface="Wingdings" pitchFamily="2" charset="2"/>
              <a:buChar char="§"/>
            </a:pPr>
            <a:r>
              <a:rPr lang="en-US">
                <a:solidFill>
                  <a:srgbClr val="000000"/>
                </a:solidFill>
                <a:cs typeface="Arial" charset="0"/>
              </a:rPr>
              <a:t>The impact of all the actions was assessed.</a:t>
            </a:r>
            <a:endParaRPr lang="pt-PT">
              <a:solidFill>
                <a:srgbClr val="000000"/>
              </a:solidFill>
              <a:cs typeface="Arial" charset="0"/>
            </a:endParaRPr>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MARIA  BEATRIZ G. PIEDADE</a:t>
            </a:r>
          </a:p>
          <a:p>
            <a:pPr algn="ctr" defTabSz="2952750">
              <a:spcBef>
                <a:spcPct val="20000"/>
              </a:spcBef>
            </a:pPr>
            <a:r>
              <a:rPr lang="en-US" sz="4000" dirty="0"/>
              <a:t> Supervisors: Maribel Yasmina Santos</a:t>
            </a:r>
            <a:endParaRPr lang="en-US" sz="4000" dirty="0">
              <a:solidFill>
                <a:srgbClr val="FF0000"/>
              </a:solidFill>
            </a:endParaRPr>
          </a:p>
          <a:p>
            <a:pPr algn="ctr" defTabSz="2952750">
              <a:spcBef>
                <a:spcPct val="50000"/>
              </a:spcBef>
            </a:pPr>
            <a:r>
              <a:rPr lang="pt-PT" dirty="0"/>
              <a:t>* </a:t>
            </a:r>
            <a:r>
              <a:rPr lang="pt-PT" dirty="0">
                <a:solidFill>
                  <a:srgbClr val="FF0000"/>
                </a:solidFill>
              </a:rPr>
              <a:t>bea@estg.ipleiria.pt</a:t>
            </a:r>
            <a:endParaRPr lang="en-US" sz="4000" dirty="0">
              <a:solidFill>
                <a:srgbClr val="FF0000"/>
              </a:solidFill>
            </a:endParaRPr>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defRPr/>
            </a:pPr>
            <a:r>
              <a:rPr lang="en-US" sz="4800" b="1" cap="all" dirty="0"/>
              <a:t>Business Intelligence supporting Higher Education Institutions: </a:t>
            </a:r>
            <a:br>
              <a:rPr lang="en-US" sz="4800" b="1" cap="all" dirty="0"/>
            </a:br>
            <a:r>
              <a:rPr lang="en-US" sz="4800" b="1" cap="all" dirty="0"/>
              <a:t>The case of Student Relationship Management</a:t>
            </a:r>
          </a:p>
        </p:txBody>
      </p:sp>
      <p:pic>
        <p:nvPicPr>
          <p:cNvPr id="1043"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5211425" y="6138863"/>
            <a:ext cx="12817475" cy="4845050"/>
          </a:xfrm>
          <a:prstGeom prst="rect">
            <a:avLst/>
          </a:prstGeom>
          <a:noFill/>
          <a:ln w="9525">
            <a:noFill/>
            <a:miter lim="800000"/>
            <a:headEnd/>
            <a:tailEnd/>
          </a:ln>
        </p:spPr>
        <p:txBody>
          <a:bodyPr>
            <a:spAutoFit/>
          </a:bodyPr>
          <a:lstStyle/>
          <a:p>
            <a:pPr marL="441325" indent="-441325" defTabSz="2952750">
              <a:spcBef>
                <a:spcPts val="2400"/>
              </a:spcBef>
              <a:spcAft>
                <a:spcPts val="600"/>
              </a:spcAft>
            </a:pPr>
            <a:r>
              <a:rPr lang="pt-PT" sz="3600" b="1" i="1"/>
              <a:t>SRM system</a:t>
            </a:r>
            <a:r>
              <a:rPr lang="pt-PT" sz="3600" b="1"/>
              <a:t> architecture</a:t>
            </a:r>
          </a:p>
          <a:p>
            <a:pPr marL="441325" indent="-441325" algn="just" defTabSz="2952750">
              <a:spcBef>
                <a:spcPts val="2400"/>
              </a:spcBef>
              <a:spcAft>
                <a:spcPts val="600"/>
              </a:spcAft>
              <a:buClr>
                <a:srgbClr val="800000"/>
              </a:buClr>
              <a:buFont typeface="Wingdings" pitchFamily="2" charset="2"/>
              <a:buChar char="§"/>
            </a:pPr>
            <a:r>
              <a:rPr lang="en-GB">
                <a:solidFill>
                  <a:srgbClr val="000000"/>
                </a:solidFill>
                <a:cs typeface="Arial" charset="0"/>
              </a:rPr>
              <a:t>Based on the BI technological infrastructure;</a:t>
            </a:r>
          </a:p>
          <a:p>
            <a:pPr marL="441325" indent="-441325" algn="just" defTabSz="2952750">
              <a:spcBef>
                <a:spcPts val="2400"/>
              </a:spcBef>
              <a:spcAft>
                <a:spcPts val="600"/>
              </a:spcAft>
              <a:buClr>
                <a:srgbClr val="800000"/>
              </a:buClr>
              <a:buFont typeface="Wingdings" pitchFamily="2" charset="2"/>
              <a:buChar char="§"/>
            </a:pPr>
            <a:r>
              <a:rPr lang="en-GB">
                <a:solidFill>
                  <a:srgbClr val="000000"/>
                </a:solidFill>
                <a:cs typeface="Arial" charset="0"/>
              </a:rPr>
              <a:t>Includes the components (Figure 1): </a:t>
            </a:r>
          </a:p>
          <a:p>
            <a:pPr marL="1095375" lvl="1" indent="-285750" algn="just" defTabSz="2952750">
              <a:spcBef>
                <a:spcPts val="1000"/>
              </a:spcBef>
              <a:spcAft>
                <a:spcPts val="300"/>
              </a:spcAft>
              <a:buClr>
                <a:srgbClr val="800000"/>
              </a:buClr>
              <a:buFont typeface="Wingdings" pitchFamily="2" charset="2"/>
              <a:buChar char="§"/>
            </a:pPr>
            <a:r>
              <a:rPr lang="en-GB" sz="2800" i="1">
                <a:solidFill>
                  <a:srgbClr val="000000"/>
                </a:solidFill>
                <a:cs typeface="Arial" charset="0"/>
              </a:rPr>
              <a:t>Data Acquisition and Storage</a:t>
            </a:r>
            <a:r>
              <a:rPr lang="en-GB" sz="2800">
                <a:solidFill>
                  <a:srgbClr val="000000"/>
                </a:solidFill>
                <a:cs typeface="Arial" charset="0"/>
              </a:rPr>
              <a:t> - </a:t>
            </a:r>
            <a:r>
              <a:rPr lang="en-GB" sz="2800"/>
              <a:t>store student’s data;</a:t>
            </a:r>
            <a:r>
              <a:rPr lang="en-GB" sz="2800">
                <a:solidFill>
                  <a:srgbClr val="000000"/>
                </a:solidFill>
                <a:cs typeface="Arial" charset="0"/>
              </a:rPr>
              <a:t> </a:t>
            </a:r>
          </a:p>
          <a:p>
            <a:pPr marL="1095375" lvl="1" indent="-285750" algn="just" defTabSz="2952750">
              <a:spcBef>
                <a:spcPts val="1000"/>
              </a:spcBef>
              <a:spcAft>
                <a:spcPts val="300"/>
              </a:spcAft>
              <a:buClr>
                <a:srgbClr val="800000"/>
              </a:buClr>
              <a:buFont typeface="Wingdings" pitchFamily="2" charset="2"/>
              <a:buChar char="§"/>
            </a:pPr>
            <a:r>
              <a:rPr lang="en-GB" sz="2800" i="1">
                <a:solidFill>
                  <a:srgbClr val="000000"/>
                </a:solidFill>
                <a:cs typeface="Arial" charset="0"/>
              </a:rPr>
              <a:t>Data Analysis - </a:t>
            </a:r>
            <a:r>
              <a:rPr lang="en-GB" sz="2800"/>
              <a:t>obtain student’s </a:t>
            </a:r>
            <a:r>
              <a:rPr lang="en-GB" sz="2800" i="1"/>
              <a:t>knowledge</a:t>
            </a:r>
            <a:r>
              <a:rPr lang="en-GB" sz="2800">
                <a:solidFill>
                  <a:srgbClr val="000000"/>
                </a:solidFill>
                <a:cs typeface="Arial" charset="0"/>
              </a:rPr>
              <a:t>;</a:t>
            </a:r>
          </a:p>
          <a:p>
            <a:pPr marL="1095375" lvl="1" indent="-285750" algn="just" defTabSz="2952750">
              <a:spcBef>
                <a:spcPts val="1000"/>
              </a:spcBef>
              <a:spcAft>
                <a:spcPts val="300"/>
              </a:spcAft>
              <a:buClr>
                <a:srgbClr val="800000"/>
              </a:buClr>
              <a:buFont typeface="Wingdings" pitchFamily="2" charset="2"/>
              <a:buChar char="§"/>
            </a:pPr>
            <a:r>
              <a:rPr lang="en-GB" sz="2800">
                <a:solidFill>
                  <a:srgbClr val="000000"/>
                </a:solidFill>
                <a:cs typeface="Arial" charset="0"/>
              </a:rPr>
              <a:t> </a:t>
            </a:r>
            <a:r>
              <a:rPr lang="en-GB" sz="2800" i="1">
                <a:solidFill>
                  <a:srgbClr val="000000"/>
                </a:solidFill>
                <a:cs typeface="Arial" charset="0"/>
              </a:rPr>
              <a:t>Interaction - </a:t>
            </a:r>
            <a:r>
              <a:rPr lang="en-GB" sz="2800">
                <a:solidFill>
                  <a:srgbClr val="000000"/>
                </a:solidFill>
                <a:cs typeface="Arial" charset="0"/>
              </a:rPr>
              <a:t>effective</a:t>
            </a:r>
            <a:r>
              <a:rPr lang="en-GB" sz="2800" i="1">
                <a:solidFill>
                  <a:srgbClr val="000000"/>
                </a:solidFill>
                <a:cs typeface="Arial" charset="0"/>
              </a:rPr>
              <a:t> </a:t>
            </a:r>
            <a:r>
              <a:rPr lang="en-GB" sz="2800" i="1"/>
              <a:t>student - institution</a:t>
            </a:r>
            <a:r>
              <a:rPr lang="en-GB" sz="2800"/>
              <a:t> relationship </a:t>
            </a:r>
            <a:r>
              <a:rPr lang="en-GB" sz="2800">
                <a:solidFill>
                  <a:srgbClr val="000000"/>
                </a:solidFill>
                <a:cs typeface="Arial" charset="0"/>
              </a:rPr>
              <a:t>;</a:t>
            </a:r>
          </a:p>
          <a:p>
            <a:pPr marL="1095375" lvl="1" indent="-285750" algn="just" defTabSz="2952750">
              <a:spcBef>
                <a:spcPts val="1000"/>
              </a:spcBef>
              <a:spcAft>
                <a:spcPts val="300"/>
              </a:spcAft>
              <a:buClr>
                <a:srgbClr val="800000"/>
              </a:buClr>
              <a:buFont typeface="Wingdings" pitchFamily="2" charset="2"/>
              <a:buChar char="§"/>
            </a:pPr>
            <a:r>
              <a:rPr lang="en-GB" sz="2800">
                <a:solidFill>
                  <a:srgbClr val="000000"/>
                </a:solidFill>
                <a:cs typeface="Arial" charset="0"/>
              </a:rPr>
              <a:t> </a:t>
            </a:r>
            <a:r>
              <a:rPr lang="en-GB" sz="2800" i="1">
                <a:solidFill>
                  <a:srgbClr val="000000"/>
                </a:solidFill>
                <a:cs typeface="Arial" charset="0"/>
              </a:rPr>
              <a:t>Assessment</a:t>
            </a:r>
            <a:r>
              <a:rPr lang="en-GB" sz="2800">
                <a:solidFill>
                  <a:srgbClr val="000000"/>
                </a:solidFill>
                <a:cs typeface="Arial" charset="0"/>
              </a:rPr>
              <a:t> - </a:t>
            </a:r>
            <a:r>
              <a:rPr lang="en-GB" sz="2800"/>
              <a:t>assess actions impact</a:t>
            </a:r>
            <a:r>
              <a:rPr lang="en-GB"/>
              <a:t>.</a:t>
            </a:r>
            <a:endParaRPr lang="en-US"/>
          </a:p>
        </p:txBody>
      </p:sp>
      <p:sp>
        <p:nvSpPr>
          <p:cNvPr id="1041" name="Text Box 214"/>
          <p:cNvSpPr txBox="1">
            <a:spLocks noChangeArrowheads="1"/>
          </p:cNvSpPr>
          <p:nvPr/>
        </p:nvSpPr>
        <p:spPr bwMode="auto">
          <a:xfrm>
            <a:off x="27020838" y="6067425"/>
            <a:ext cx="15338425" cy="22563138"/>
          </a:xfrm>
          <a:prstGeom prst="rect">
            <a:avLst/>
          </a:prstGeom>
          <a:noFill/>
          <a:ln w="9525">
            <a:noFill/>
            <a:miter lim="800000"/>
            <a:headEnd/>
            <a:tailEnd/>
          </a:ln>
        </p:spPr>
        <p:txBody>
          <a:bodyPr>
            <a:spAutoFit/>
          </a:bodyPr>
          <a:lstStyle/>
          <a:p>
            <a:pPr defTabSz="2952750">
              <a:spcBef>
                <a:spcPts val="2400"/>
              </a:spcBef>
              <a:spcAft>
                <a:spcPts val="600"/>
              </a:spcAft>
            </a:pPr>
            <a:r>
              <a:rPr lang="pt-PT" sz="3600" b="1" i="1"/>
              <a:t>SRM system</a:t>
            </a:r>
            <a:r>
              <a:rPr lang="pt-PT" sz="3600" b="1"/>
              <a:t> validation methodology</a:t>
            </a:r>
          </a:p>
          <a:p>
            <a:pPr algn="just" defTabSz="2952750">
              <a:spcBef>
                <a:spcPts val="2400"/>
              </a:spcBef>
              <a:spcAft>
                <a:spcPts val="600"/>
              </a:spcAft>
              <a:buClr>
                <a:srgbClr val="800000"/>
              </a:buClr>
              <a:buFont typeface="Wingdings" pitchFamily="2" charset="2"/>
              <a:buChar char="§"/>
            </a:pPr>
            <a:r>
              <a:rPr lang="en-GB">
                <a:solidFill>
                  <a:srgbClr val="000000"/>
                </a:solidFill>
              </a:rPr>
              <a:t>Prototype implementation - to demonstrate the </a:t>
            </a:r>
            <a:r>
              <a:rPr lang="en-GB" i="1">
                <a:solidFill>
                  <a:srgbClr val="000000"/>
                </a:solidFill>
              </a:rPr>
              <a:t>SRM system</a:t>
            </a:r>
            <a:r>
              <a:rPr lang="en-GB">
                <a:solidFill>
                  <a:srgbClr val="000000"/>
                </a:solidFill>
              </a:rPr>
              <a:t> feasibility;</a:t>
            </a:r>
          </a:p>
          <a:p>
            <a:pPr algn="just" defTabSz="2952750">
              <a:spcBef>
                <a:spcPts val="2400"/>
              </a:spcBef>
              <a:spcAft>
                <a:spcPts val="600"/>
              </a:spcAft>
              <a:buClr>
                <a:srgbClr val="800000"/>
              </a:buClr>
              <a:buFont typeface="Wingdings" pitchFamily="2" charset="2"/>
              <a:buChar char="§"/>
            </a:pPr>
            <a:r>
              <a:rPr lang="en-GB">
                <a:solidFill>
                  <a:srgbClr val="000000"/>
                </a:solidFill>
              </a:rPr>
              <a:t>Application case - to demonstrate the </a:t>
            </a:r>
            <a:r>
              <a:rPr lang="en-GB" i="1">
                <a:solidFill>
                  <a:srgbClr val="000000"/>
                </a:solidFill>
              </a:rPr>
              <a:t>SRM system</a:t>
            </a:r>
            <a:r>
              <a:rPr lang="en-GB">
                <a:solidFill>
                  <a:srgbClr val="000000"/>
                </a:solidFill>
              </a:rPr>
              <a:t> utility in the </a:t>
            </a:r>
            <a:r>
              <a:rPr lang="en-GB" i="1">
                <a:solidFill>
                  <a:srgbClr val="000000"/>
                </a:solidFill>
              </a:rPr>
              <a:t>SRM concept</a:t>
            </a:r>
            <a:r>
              <a:rPr lang="en-GB">
                <a:solidFill>
                  <a:srgbClr val="000000"/>
                </a:solidFill>
              </a:rPr>
              <a:t> and in the </a:t>
            </a:r>
            <a:r>
              <a:rPr lang="en-GB" i="1">
                <a:solidFill>
                  <a:srgbClr val="000000"/>
                </a:solidFill>
              </a:rPr>
              <a:t>SRM practice</a:t>
            </a:r>
            <a:r>
              <a:rPr lang="en-GB">
                <a:solidFill>
                  <a:srgbClr val="000000"/>
                </a:solidFill>
              </a:rPr>
              <a:t> support, particularly in:</a:t>
            </a:r>
          </a:p>
          <a:p>
            <a:pPr marL="828675" lvl="1" indent="-371475" algn="just" defTabSz="2952750">
              <a:spcBef>
                <a:spcPts val="2400"/>
              </a:spcBef>
              <a:spcAft>
                <a:spcPts val="600"/>
              </a:spcAft>
              <a:buClr>
                <a:srgbClr val="800000"/>
              </a:buClr>
              <a:buFont typeface="Wingdings" pitchFamily="2" charset="2"/>
              <a:buChar char="§"/>
            </a:pPr>
            <a:r>
              <a:rPr lang="en-GB" sz="2800">
                <a:solidFill>
                  <a:srgbClr val="000000"/>
                </a:solidFill>
                <a:latin typeface="Calibri" pitchFamily="34" charset="0"/>
              </a:rPr>
              <a:t>The students knowledge acquisition process</a:t>
            </a:r>
            <a:r>
              <a:rPr lang="en-GB" sz="2800" i="1">
                <a:solidFill>
                  <a:srgbClr val="000000"/>
                </a:solidFill>
                <a:latin typeface="Calibri" pitchFamily="34" charset="0"/>
              </a:rPr>
              <a:t>;</a:t>
            </a:r>
          </a:p>
          <a:p>
            <a:pPr marL="828675" lvl="1" indent="-371475" algn="just" defTabSz="2952750">
              <a:lnSpc>
                <a:spcPct val="120000"/>
              </a:lnSpc>
              <a:spcAft>
                <a:spcPct val="20000"/>
              </a:spcAft>
              <a:buClr>
                <a:srgbClr val="800000"/>
              </a:buClr>
              <a:buFont typeface="Wingdings" pitchFamily="2" charset="2"/>
              <a:buChar char="§"/>
            </a:pPr>
            <a:r>
              <a:rPr lang="en-GB" sz="2800">
                <a:solidFill>
                  <a:srgbClr val="000000"/>
                </a:solidFill>
                <a:latin typeface="Calibri" pitchFamily="34" charset="0"/>
              </a:rPr>
              <a:t>The decision-making process</a:t>
            </a:r>
            <a:r>
              <a:rPr lang="en-GB" sz="2800" i="1">
                <a:solidFill>
                  <a:srgbClr val="000000"/>
                </a:solidFill>
                <a:latin typeface="Calibri" pitchFamily="34" charset="0"/>
              </a:rPr>
              <a:t>;</a:t>
            </a:r>
          </a:p>
          <a:p>
            <a:pPr marL="828675" lvl="1" indent="-371475" algn="just" defTabSz="2952750">
              <a:lnSpc>
                <a:spcPct val="120000"/>
              </a:lnSpc>
              <a:spcAft>
                <a:spcPct val="20000"/>
              </a:spcAft>
              <a:buClr>
                <a:srgbClr val="800000"/>
              </a:buClr>
              <a:buFont typeface="Wingdings" pitchFamily="2" charset="2"/>
              <a:buChar char="§"/>
            </a:pPr>
            <a:r>
              <a:rPr lang="en-GB" sz="2800">
                <a:solidFill>
                  <a:srgbClr val="000000"/>
                </a:solidFill>
                <a:latin typeface="Calibri" pitchFamily="34" charset="0"/>
              </a:rPr>
              <a:t>The students interaction process.</a:t>
            </a:r>
          </a:p>
          <a:p>
            <a:pPr marL="828675" lvl="1" indent="-371475" algn="just" defTabSz="2952750">
              <a:buClr>
                <a:srgbClr val="800000"/>
              </a:buClr>
            </a:pPr>
            <a:endParaRPr lang="en-US" sz="2800">
              <a:solidFill>
                <a:srgbClr val="000000"/>
              </a:solidFill>
              <a:cs typeface="Arial" charset="0"/>
            </a:endParaRPr>
          </a:p>
          <a:p>
            <a:pPr defTabSz="2952750">
              <a:spcBef>
                <a:spcPts val="2400"/>
              </a:spcBef>
              <a:spcAft>
                <a:spcPts val="600"/>
              </a:spcAft>
            </a:pPr>
            <a:r>
              <a:rPr lang="en-GB" sz="3600" b="1"/>
              <a:t>Application</a:t>
            </a:r>
            <a:r>
              <a:rPr lang="pt-PT" sz="3600" b="1"/>
              <a:t> Case</a:t>
            </a:r>
            <a:endParaRPr lang="en-US" sz="3600">
              <a:solidFill>
                <a:srgbClr val="C00000"/>
              </a:solidFill>
              <a:cs typeface="Arial" charset="0"/>
            </a:endParaRPr>
          </a:p>
          <a:p>
            <a:pPr defTabSz="2952750">
              <a:spcBef>
                <a:spcPts val="2400"/>
              </a:spcBef>
              <a:buClr>
                <a:srgbClr val="A50021"/>
              </a:buClr>
              <a:buFont typeface="Wingdings" pitchFamily="2" charset="2"/>
              <a:buChar char="§"/>
            </a:pPr>
            <a:r>
              <a:rPr lang="en-US"/>
              <a:t> Undertaken in a Portuguese Higher Education institution.</a:t>
            </a:r>
          </a:p>
          <a:p>
            <a:pPr defTabSz="2952750">
              <a:spcBef>
                <a:spcPts val="2400"/>
              </a:spcBef>
              <a:buClr>
                <a:srgbClr val="A50021"/>
              </a:buClr>
              <a:buFont typeface="Wingdings" pitchFamily="2" charset="2"/>
              <a:buChar char="§"/>
            </a:pPr>
            <a:r>
              <a:rPr lang="en-US"/>
              <a:t> Tasks involved:</a:t>
            </a:r>
          </a:p>
          <a:p>
            <a:pPr marL="828675" lvl="1" indent="-371475" defTabSz="2952750">
              <a:spcBef>
                <a:spcPts val="1000"/>
              </a:spcBef>
              <a:spcAft>
                <a:spcPts val="300"/>
              </a:spcAft>
              <a:buClr>
                <a:srgbClr val="A50021"/>
              </a:buClr>
              <a:buFont typeface="Wingdings" pitchFamily="2" charset="2"/>
              <a:buChar char="§"/>
            </a:pPr>
            <a:r>
              <a:rPr lang="en-US"/>
              <a:t>Scenario identification;</a:t>
            </a:r>
          </a:p>
          <a:p>
            <a:pPr marL="828675" lvl="1" indent="-371475" defTabSz="2952750">
              <a:spcBef>
                <a:spcPts val="1000"/>
              </a:spcBef>
              <a:spcAft>
                <a:spcPts val="300"/>
              </a:spcAft>
              <a:buClr>
                <a:srgbClr val="A50021"/>
              </a:buClr>
              <a:buFontTx/>
              <a:buChar char="•"/>
            </a:pPr>
            <a:r>
              <a:rPr lang="en-US"/>
              <a:t>Data acquisition and data selection;</a:t>
            </a:r>
          </a:p>
          <a:p>
            <a:pPr marL="828675" lvl="1" indent="-371475" defTabSz="2952750">
              <a:spcBef>
                <a:spcPts val="1000"/>
              </a:spcBef>
              <a:spcAft>
                <a:spcPts val="300"/>
              </a:spcAft>
              <a:buClr>
                <a:srgbClr val="A50021"/>
              </a:buClr>
              <a:buFontTx/>
              <a:buChar char="•"/>
            </a:pPr>
            <a:r>
              <a:rPr lang="en-US" i="1"/>
              <a:t>Data warehouse</a:t>
            </a:r>
            <a:r>
              <a:rPr lang="en-US"/>
              <a:t> design and implementation;</a:t>
            </a:r>
          </a:p>
          <a:p>
            <a:pPr marL="828675" lvl="1" indent="-371475" defTabSz="2952750">
              <a:spcBef>
                <a:spcPts val="1000"/>
              </a:spcBef>
              <a:spcAft>
                <a:spcPts val="300"/>
              </a:spcAft>
              <a:buClr>
                <a:srgbClr val="A50021"/>
              </a:buClr>
              <a:buFontTx/>
              <a:buChar char="•"/>
            </a:pPr>
            <a:r>
              <a:rPr lang="en-US"/>
              <a:t>ETL process implementation;</a:t>
            </a:r>
          </a:p>
          <a:p>
            <a:pPr marL="828675" lvl="1" indent="-371475" defTabSz="2952750">
              <a:spcBef>
                <a:spcPts val="1000"/>
              </a:spcBef>
              <a:spcAft>
                <a:spcPts val="300"/>
              </a:spcAft>
              <a:buClr>
                <a:srgbClr val="A50021"/>
              </a:buClr>
              <a:buFontTx/>
              <a:buChar char="•"/>
            </a:pPr>
            <a:r>
              <a:rPr lang="en-US"/>
              <a:t>Data analysis (</a:t>
            </a:r>
            <a:r>
              <a:rPr lang="en-US" i="1"/>
              <a:t>OLAP</a:t>
            </a:r>
            <a:r>
              <a:rPr lang="en-US"/>
              <a:t>, data mining);</a:t>
            </a:r>
          </a:p>
          <a:p>
            <a:pPr marL="828675" lvl="1" indent="-371475" defTabSz="2952750">
              <a:spcBef>
                <a:spcPts val="1000"/>
              </a:spcBef>
              <a:spcAft>
                <a:spcPts val="300"/>
              </a:spcAft>
              <a:buClr>
                <a:srgbClr val="A50021"/>
              </a:buClr>
              <a:buFontTx/>
              <a:buChar char="•"/>
            </a:pPr>
            <a:r>
              <a:rPr lang="en-US"/>
              <a:t>Results interpretation;</a:t>
            </a:r>
          </a:p>
          <a:p>
            <a:pPr marL="828675" lvl="1" indent="-371475" defTabSz="2952750">
              <a:spcBef>
                <a:spcPts val="1000"/>
              </a:spcBef>
              <a:spcAft>
                <a:spcPts val="300"/>
              </a:spcAft>
              <a:buClr>
                <a:srgbClr val="A50021"/>
              </a:buClr>
              <a:buFontTx/>
              <a:buChar char="•"/>
            </a:pPr>
            <a:r>
              <a:rPr lang="en-US"/>
              <a:t>Specific action included in the</a:t>
            </a:r>
            <a:r>
              <a:rPr lang="en-US" i="1"/>
              <a:t> SRM Practice </a:t>
            </a:r>
            <a:r>
              <a:rPr lang="en-US"/>
              <a:t>definition;</a:t>
            </a:r>
          </a:p>
          <a:p>
            <a:pPr marL="828675" lvl="1" indent="-371475" defTabSz="2952750">
              <a:spcBef>
                <a:spcPts val="1000"/>
              </a:spcBef>
              <a:spcAft>
                <a:spcPts val="300"/>
              </a:spcAft>
              <a:buClr>
                <a:srgbClr val="A50021"/>
              </a:buClr>
              <a:buFontTx/>
              <a:buChar char="•"/>
            </a:pPr>
            <a:r>
              <a:rPr lang="en-US" i="1"/>
              <a:t>SRM Practice</a:t>
            </a:r>
            <a:r>
              <a:rPr lang="en-US"/>
              <a:t> specific actions implementation (through a </a:t>
            </a:r>
            <a:r>
              <a:rPr lang="en-US" i="1"/>
              <a:t>web-SRM application</a:t>
            </a:r>
            <a:r>
              <a:rPr lang="en-US"/>
              <a:t>);</a:t>
            </a:r>
          </a:p>
          <a:p>
            <a:pPr marL="828675" lvl="1" indent="-371475" defTabSz="2952750">
              <a:spcBef>
                <a:spcPts val="1000"/>
              </a:spcBef>
              <a:spcAft>
                <a:spcPts val="300"/>
              </a:spcAft>
              <a:buClr>
                <a:srgbClr val="A50021"/>
              </a:buClr>
              <a:buFontTx/>
              <a:buChar char="•"/>
            </a:pPr>
            <a:r>
              <a:rPr lang="en-US"/>
              <a:t>Automatic actions execution over the students;</a:t>
            </a:r>
          </a:p>
          <a:p>
            <a:pPr marL="828675" lvl="1" indent="-371475" defTabSz="2952750">
              <a:spcBef>
                <a:spcPts val="1000"/>
              </a:spcBef>
              <a:spcAft>
                <a:spcPts val="300"/>
              </a:spcAft>
              <a:buClr>
                <a:srgbClr val="A50021"/>
              </a:buClr>
              <a:buFontTx/>
              <a:buChar char="•"/>
            </a:pPr>
            <a:r>
              <a:rPr lang="en-US"/>
              <a:t>Actions impact assess.</a:t>
            </a:r>
            <a:r>
              <a:rPr lang="pt-PT"/>
              <a:t> </a:t>
            </a:r>
          </a:p>
          <a:p>
            <a:pPr marL="828675" lvl="1" indent="-371475" defTabSz="2952750">
              <a:buClr>
                <a:srgbClr val="A50021"/>
              </a:buClr>
            </a:pPr>
            <a:endParaRPr lang="pt-PT" sz="3600" b="1"/>
          </a:p>
          <a:p>
            <a:pPr defTabSz="2952750">
              <a:spcAft>
                <a:spcPts val="600"/>
              </a:spcAft>
            </a:pPr>
            <a:r>
              <a:rPr lang="pt-PT" b="1"/>
              <a:t>Conclusions and Future Work</a:t>
            </a:r>
            <a:r>
              <a:rPr lang="pt-PT" b="1" i="1"/>
              <a:t> </a:t>
            </a:r>
            <a:endParaRPr lang="pt-PT" b="1"/>
          </a:p>
          <a:p>
            <a:pPr algn="just" defTabSz="2952750">
              <a:spcBef>
                <a:spcPts val="2400"/>
              </a:spcBef>
              <a:spcAft>
                <a:spcPts val="600"/>
              </a:spcAft>
              <a:buClr>
                <a:srgbClr val="800000"/>
              </a:buClr>
              <a:buFont typeface="Wingdings" pitchFamily="2" charset="2"/>
              <a:buChar char="§"/>
            </a:pPr>
            <a:r>
              <a:rPr lang="en-US"/>
              <a:t>In the present HEI context, there still exist a high rate of failure and abandon, mainly</a:t>
            </a:r>
            <a:r>
              <a:rPr lang="en-GB">
                <a:solidFill>
                  <a:srgbClr val="000000"/>
                </a:solidFill>
              </a:rPr>
              <a:t> </a:t>
            </a:r>
            <a:r>
              <a:rPr lang="en-US"/>
              <a:t>in the first year of the graduation courses.</a:t>
            </a:r>
          </a:p>
          <a:p>
            <a:pPr algn="just" defTabSz="2952750">
              <a:spcBef>
                <a:spcPts val="2400"/>
              </a:spcBef>
              <a:spcAft>
                <a:spcPts val="600"/>
              </a:spcAft>
              <a:buClr>
                <a:srgbClr val="800000"/>
              </a:buClr>
              <a:buFont typeface="Wingdings" pitchFamily="2" charset="2"/>
              <a:buChar char="§"/>
            </a:pPr>
            <a:r>
              <a:rPr lang="en-US"/>
              <a:t>In this scenario, it is essential the design and the implementation of mechanisms that facilitates the monitoring and the supervising of the students’ academic activities.</a:t>
            </a:r>
          </a:p>
          <a:p>
            <a:pPr algn="just" defTabSz="2952750">
              <a:spcBef>
                <a:spcPts val="2400"/>
              </a:spcBef>
              <a:spcAft>
                <a:spcPts val="600"/>
              </a:spcAft>
              <a:buClr>
                <a:srgbClr val="800000"/>
              </a:buClr>
              <a:buFont typeface="Wingdings" pitchFamily="2" charset="2"/>
              <a:buChar char="§"/>
            </a:pPr>
            <a:r>
              <a:rPr lang="en-US"/>
              <a:t>We believe that the </a:t>
            </a:r>
            <a:r>
              <a:rPr lang="en-US" i="1"/>
              <a:t>SRM concept</a:t>
            </a:r>
            <a:r>
              <a:rPr lang="en-US"/>
              <a:t> and the SRM </a:t>
            </a:r>
            <a:r>
              <a:rPr lang="en-US" i="1"/>
              <a:t>practice</a:t>
            </a:r>
            <a:r>
              <a:rPr lang="en-US"/>
              <a:t> implementation, supported by the </a:t>
            </a:r>
            <a:r>
              <a:rPr lang="en-US" i="1"/>
              <a:t>SRM system</a:t>
            </a:r>
            <a:r>
              <a:rPr lang="en-US"/>
              <a:t>, create an advantage towards the students success promotion, and, therefore, in the institution success, ensuring an effective </a:t>
            </a:r>
            <a:r>
              <a:rPr lang="en-US" i="1"/>
              <a:t>student  - institution</a:t>
            </a:r>
            <a:r>
              <a:rPr lang="en-US"/>
              <a:t> relationship</a:t>
            </a:r>
            <a:r>
              <a:rPr lang="pt-PT"/>
              <a:t>.</a:t>
            </a:r>
            <a:endParaRPr lang="en-GB">
              <a:solidFill>
                <a:srgbClr val="000000"/>
              </a:solidFill>
            </a:endParaRPr>
          </a:p>
          <a:p>
            <a:pPr algn="just" defTabSz="2952750">
              <a:spcBef>
                <a:spcPts val="4200"/>
              </a:spcBef>
              <a:buClr>
                <a:srgbClr val="800000"/>
              </a:buClr>
              <a:buFont typeface="Wingdings" pitchFamily="2" charset="2"/>
              <a:buChar char="§"/>
            </a:pPr>
            <a:r>
              <a:rPr lang="en-US">
                <a:solidFill>
                  <a:srgbClr val="000000"/>
                </a:solidFill>
                <a:cs typeface="Arial" charset="0"/>
              </a:rPr>
              <a:t>Dissertation conclusion.</a:t>
            </a:r>
          </a:p>
        </p:txBody>
      </p:sp>
      <p:pic>
        <p:nvPicPr>
          <p:cNvPr id="1086" name="Picture 62"/>
          <p:cNvPicPr>
            <a:picLocks noChangeAspect="1" noChangeArrowheads="1"/>
          </p:cNvPicPr>
          <p:nvPr/>
        </p:nvPicPr>
        <p:blipFill>
          <a:blip r:embed="rId5" cstate="print"/>
          <a:srcRect/>
          <a:stretch>
            <a:fillRect/>
          </a:stretch>
        </p:blipFill>
        <p:spPr bwMode="auto">
          <a:xfrm>
            <a:off x="17389475" y="11684000"/>
            <a:ext cx="6607175" cy="11787188"/>
          </a:xfrm>
          <a:prstGeom prst="rect">
            <a:avLst/>
          </a:prstGeom>
          <a:noFill/>
          <a:ln w="9525">
            <a:noFill/>
            <a:miter lim="800000"/>
            <a:headEnd/>
            <a:tailEnd/>
          </a:ln>
          <a:effectLst/>
        </p:spPr>
      </p:pic>
      <p:sp>
        <p:nvSpPr>
          <p:cNvPr id="1087" name="Text Box 19"/>
          <p:cNvSpPr txBox="1">
            <a:spLocks noChangeArrowheads="1"/>
          </p:cNvSpPr>
          <p:nvPr/>
        </p:nvSpPr>
        <p:spPr bwMode="auto">
          <a:xfrm>
            <a:off x="17516475" y="23852188"/>
            <a:ext cx="6264275" cy="427037"/>
          </a:xfrm>
          <a:prstGeom prst="rect">
            <a:avLst/>
          </a:prstGeom>
          <a:noFill/>
          <a:ln w="9525">
            <a:noFill/>
            <a:miter lim="800000"/>
            <a:headEnd/>
            <a:tailEnd/>
          </a:ln>
        </p:spPr>
        <p:txBody>
          <a:bodyPr lIns="91381" tIns="45691" rIns="91381" bIns="45691">
            <a:spAutoFit/>
          </a:bodyPr>
          <a:lstStyle/>
          <a:p>
            <a:pPr algn="ctr" defTabSz="2949575">
              <a:spcBef>
                <a:spcPct val="50000"/>
              </a:spcBef>
            </a:pPr>
            <a:r>
              <a:rPr lang="en-US" sz="2200"/>
              <a:t>Figure 1 - The </a:t>
            </a:r>
            <a:r>
              <a:rPr lang="en-US" sz="2200" i="1"/>
              <a:t>SRM system</a:t>
            </a:r>
            <a:r>
              <a:rPr lang="en-US" sz="2200" i="1">
                <a:latin typeface="Calibri"/>
              </a:rPr>
              <a:t>’</a:t>
            </a:r>
            <a:r>
              <a:rPr lang="en-US" sz="2200" i="1"/>
              <a:t>s</a:t>
            </a:r>
            <a:r>
              <a:rPr lang="en-US" sz="2200"/>
              <a:t> architecture</a:t>
            </a:r>
          </a:p>
        </p:txBody>
      </p:sp>
      <p:sp>
        <p:nvSpPr>
          <p:cNvPr id="2" name="Text Box 214"/>
          <p:cNvSpPr txBox="1">
            <a:spLocks noChangeArrowheads="1"/>
          </p:cNvSpPr>
          <p:nvPr/>
        </p:nvSpPr>
        <p:spPr bwMode="auto">
          <a:xfrm>
            <a:off x="15500350" y="25149175"/>
            <a:ext cx="11090275" cy="2759075"/>
          </a:xfrm>
          <a:prstGeom prst="rect">
            <a:avLst/>
          </a:prstGeom>
          <a:noFill/>
          <a:ln w="9525">
            <a:noFill/>
            <a:miter lim="800000"/>
            <a:headEnd/>
            <a:tailEnd/>
          </a:ln>
        </p:spPr>
        <p:txBody>
          <a:bodyPr>
            <a:spAutoFit/>
          </a:bodyPr>
          <a:lstStyle/>
          <a:p>
            <a:pPr marL="441325" indent="-441325" defTabSz="2952750">
              <a:spcBef>
                <a:spcPts val="9000"/>
              </a:spcBef>
              <a:spcAft>
                <a:spcPts val="600"/>
              </a:spcAft>
              <a:buClr>
                <a:srgbClr val="A50021"/>
              </a:buClr>
            </a:pPr>
            <a:r>
              <a:rPr lang="pt-PT" sz="3600" b="1" i="1"/>
              <a:t>SRM system</a:t>
            </a:r>
            <a:r>
              <a:rPr lang="pt-PT" sz="3600" b="1"/>
              <a:t> implementation</a:t>
            </a:r>
          </a:p>
          <a:p>
            <a:pPr marL="441325" indent="-441325" defTabSz="2952750">
              <a:spcBef>
                <a:spcPts val="4200"/>
              </a:spcBef>
              <a:buClr>
                <a:srgbClr val="A50021"/>
              </a:buClr>
              <a:buFont typeface="Wingdings" pitchFamily="2" charset="2"/>
              <a:buChar char="§"/>
            </a:pPr>
            <a:r>
              <a:rPr lang="en-GB" i="1"/>
              <a:t>BI</a:t>
            </a:r>
            <a:r>
              <a:rPr lang="en-GB"/>
              <a:t> tools;</a:t>
            </a:r>
          </a:p>
          <a:p>
            <a:pPr marL="441325" indent="-441325" defTabSz="2952750">
              <a:spcBef>
                <a:spcPts val="4200"/>
              </a:spcBef>
              <a:buClr>
                <a:srgbClr val="A50021"/>
              </a:buClr>
              <a:buFont typeface="Wingdings" pitchFamily="2" charset="2"/>
              <a:buChar char="§"/>
            </a:pPr>
            <a:r>
              <a:rPr lang="en-GB" i="1"/>
              <a:t>Web</a:t>
            </a:r>
            <a:r>
              <a:rPr lang="en-GB"/>
              <a:t> development tools.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1482</TotalTime>
  <Words>595</Words>
  <Application>Microsoft Office PowerPoint</Application>
  <PresentationFormat>Custom</PresentationFormat>
  <Paragraphs>58</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74</cp:revision>
  <dcterms:created xsi:type="dcterms:W3CDTF">2005-08-05T10:55:41Z</dcterms:created>
  <dcterms:modified xsi:type="dcterms:W3CDTF">2011-09-22T21:32:00Z</dcterms:modified>
</cp:coreProperties>
</file>