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1008" y="546"/>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&lt;Nome do Centro&gt;</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29"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31159863"/>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smtClean="0">
                          <a:ln>
                            <a:noFill/>
                          </a:ln>
                          <a:solidFill>
                            <a:schemeClr val="tx1"/>
                          </a:solidFill>
                          <a:effectLst/>
                          <a:latin typeface="Arial" charset="0"/>
                        </a:rPr>
                        <a:t>a </a:t>
                      </a:r>
                      <a:r>
                        <a:rPr kumimoji="0" lang="pt-PT" sz="4000" b="0" i="0" u="none" strike="noStrike" cap="none" normalizeH="0" baseline="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6309420"/>
          </a:xfrm>
          <a:prstGeom prst="rect">
            <a:avLst/>
          </a:prstGeom>
          <a:noFill/>
          <a:ln w="9525">
            <a:noFill/>
            <a:miter lim="800000"/>
            <a:headEnd/>
            <a:tailEnd/>
          </a:ln>
        </p:spPr>
        <p:txBody>
          <a:bodyPr>
            <a:spAutoFit/>
          </a:bodyPr>
          <a:lstStyle/>
          <a:p>
            <a:pPr defTabSz="2952750">
              <a:spcBef>
                <a:spcPct val="50000"/>
              </a:spcBef>
            </a:pPr>
            <a:r>
              <a:rPr lang="en-US" sz="3600" b="1" dirty="0" smtClean="0"/>
              <a:t>Business Organization modeling</a:t>
            </a:r>
          </a:p>
          <a:p>
            <a:pPr defTabSz="2952750">
              <a:spcBef>
                <a:spcPct val="50000"/>
              </a:spcBef>
            </a:pPr>
            <a:r>
              <a:rPr lang="en-US" dirty="0" smtClean="0"/>
              <a:t>Business organization modeling has long been an important issue on Information Systems research. Far from the popular frameworks (Zachman) or theories (Work System) thoroughly studied in the academic medium, less know methodologies like MLearn, locally developed and studied at </a:t>
            </a:r>
            <a:r>
              <a:rPr lang="en-US" dirty="0" err="1" smtClean="0"/>
              <a:t>Universidade</a:t>
            </a:r>
            <a:r>
              <a:rPr lang="en-US" dirty="0" smtClean="0"/>
              <a:t> do Minho, awaits its turn to take part on this world.</a:t>
            </a:r>
          </a:p>
          <a:p>
            <a:pPr defTabSz="2952750">
              <a:spcBef>
                <a:spcPct val="50000"/>
              </a:spcBef>
            </a:pPr>
            <a:r>
              <a:rPr lang="en-US" dirty="0" smtClean="0"/>
              <a:t>Inspired in similar studies on the popular trends, we aim to formalize the MLearn methodology, using and extended, if needed, the UML, SPEM and BPMN notations.</a:t>
            </a:r>
          </a:p>
          <a:p>
            <a:pPr defTabSz="2952750">
              <a:spcBef>
                <a:spcPct val="50000"/>
              </a:spcBef>
            </a:pPr>
            <a:endParaRPr lang="pt-PT"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000" dirty="0" smtClean="0"/>
              <a:t>CARLOS SALGADO</a:t>
            </a:r>
          </a:p>
          <a:p>
            <a:pPr algn="ctr" defTabSz="2952750">
              <a:spcBef>
                <a:spcPct val="20000"/>
              </a:spcBef>
            </a:pPr>
            <a:r>
              <a:rPr lang="pt-PT" sz="4000" dirty="0" smtClean="0"/>
              <a:t> Supervisor: Ricardo J. Machado</a:t>
            </a:r>
          </a:p>
          <a:p>
            <a:pPr algn="ctr" defTabSz="2952750">
              <a:spcBef>
                <a:spcPct val="20000"/>
              </a:spcBef>
            </a:pPr>
            <a:r>
              <a:rPr lang="pt-PT" sz="4000" dirty="0" smtClean="0"/>
              <a:t>* id3230@alunos.uminho.pt</a:t>
            </a:r>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smtClean="0"/>
              <a:t>FORMALIZING A MODELING BUSINESS ORGANIZATION METHODOLOGY (MLEARN) </a:t>
            </a:r>
          </a:p>
        </p:txBody>
      </p:sp>
      <p:pic>
        <p:nvPicPr>
          <p:cNvPr id="1037" name="Picture 217"/>
          <p:cNvPicPr>
            <a:picLocks noChangeAspect="1" noChangeArrowheads="1"/>
          </p:cNvPicPr>
          <p:nvPr/>
        </p:nvPicPr>
        <p:blipFill>
          <a:blip r:embed="rId4"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51063" y="5491163"/>
            <a:ext cx="12817475" cy="9017853"/>
          </a:xfrm>
          <a:prstGeom prst="rect">
            <a:avLst/>
          </a:prstGeom>
          <a:noFill/>
          <a:ln w="9525">
            <a:noFill/>
            <a:miter lim="800000"/>
            <a:headEnd/>
            <a:tailEnd/>
          </a:ln>
        </p:spPr>
        <p:txBody>
          <a:bodyPr>
            <a:spAutoFit/>
          </a:bodyPr>
          <a:lstStyle/>
          <a:p>
            <a:pPr algn="just" defTabSz="2952750">
              <a:spcBef>
                <a:spcPct val="50000"/>
              </a:spcBef>
            </a:pPr>
            <a:r>
              <a:rPr lang="en-US" sz="3600" b="1" dirty="0" smtClean="0"/>
              <a:t>Research Objectives</a:t>
            </a:r>
          </a:p>
          <a:p>
            <a:pPr algn="just" defTabSz="2952750">
              <a:spcBef>
                <a:spcPct val="50000"/>
              </a:spcBef>
            </a:pPr>
            <a:r>
              <a:rPr lang="en-US" dirty="0" smtClean="0"/>
              <a:t>The objective of this research is to formalize, using notations as UML, SPEM and BPMN, the entire MLearn business organizations modeling methodology, publicizing it to the world. This will allow it to be studied, compared, criticized, extended and used in the future by other people, technological or business based.</a:t>
            </a:r>
          </a:p>
          <a:p>
            <a:pPr algn="just" defTabSz="2952750">
              <a:spcBef>
                <a:spcPct val="50000"/>
              </a:spcBef>
            </a:pPr>
            <a:r>
              <a:rPr lang="en-US" dirty="0" smtClean="0"/>
              <a:t>The availability of metamodels to describe the methodology elements and its deployment applicability, illustrated with sample cases, will allow for reproducibility of the methodology on the field by other people other than its creator and specialized consultants, being one of the major contributions of this study.</a:t>
            </a:r>
          </a:p>
          <a:p>
            <a:pPr algn="just" defTabSz="2952750">
              <a:spcBef>
                <a:spcPct val="50000"/>
              </a:spcBef>
            </a:pPr>
            <a:r>
              <a:rPr lang="en-US" dirty="0" smtClean="0"/>
              <a:t>In order to overcome any impossibility of UML/SPEM to completely define the metamodels needed, the extension of one or both of these languages will be provided for, resulting in a scientific innovation which will strengthen this work.</a:t>
            </a:r>
          </a:p>
          <a:p>
            <a:pPr algn="just" defTabSz="2952750">
              <a:spcBef>
                <a:spcPct val="50000"/>
              </a:spcBef>
            </a:pPr>
            <a:endParaRPr lang="en-US" dirty="0"/>
          </a:p>
        </p:txBody>
      </p:sp>
      <p:sp>
        <p:nvSpPr>
          <p:cNvPr id="1041" name="Text Box 214"/>
          <p:cNvSpPr txBox="1">
            <a:spLocks noChangeArrowheads="1"/>
          </p:cNvSpPr>
          <p:nvPr/>
        </p:nvSpPr>
        <p:spPr bwMode="auto">
          <a:xfrm>
            <a:off x="28676600" y="5491163"/>
            <a:ext cx="12817475" cy="10987623"/>
          </a:xfrm>
          <a:prstGeom prst="rect">
            <a:avLst/>
          </a:prstGeom>
          <a:noFill/>
          <a:ln w="9525">
            <a:noFill/>
            <a:miter lim="800000"/>
            <a:headEnd/>
            <a:tailEnd/>
          </a:ln>
        </p:spPr>
        <p:txBody>
          <a:bodyPr>
            <a:spAutoFit/>
          </a:bodyPr>
          <a:lstStyle/>
          <a:p>
            <a:pPr algn="just" defTabSz="2952750">
              <a:spcBef>
                <a:spcPct val="50000"/>
              </a:spcBef>
            </a:pPr>
            <a:r>
              <a:rPr lang="en-US" sz="3600" b="1" dirty="0" smtClean="0"/>
              <a:t>Research Activities</a:t>
            </a:r>
          </a:p>
          <a:p>
            <a:pPr algn="just" defTabSz="2952750">
              <a:spcBef>
                <a:spcPct val="50000"/>
              </a:spcBef>
            </a:pPr>
            <a:r>
              <a:rPr lang="en-US" dirty="0" smtClean="0"/>
              <a:t>After attending the base subject courses of the doctoral program on Information Systems and Technology at </a:t>
            </a:r>
            <a:r>
              <a:rPr lang="en-US" dirty="0" err="1" smtClean="0"/>
              <a:t>Universidade</a:t>
            </a:r>
            <a:r>
              <a:rPr lang="en-US" dirty="0" smtClean="0"/>
              <a:t> do Minho, the next step comprises the preparation of a literature review on the subjects of the thesis, defining well the terms to be used along its writing, and a research plan, ending with the presentation and defense of the research proposal. The literature review will focus on frameworks, theories and methodologies for business organization modeling, and also on the usage of the UML language and the SPEM metamodel in formalization processes.</a:t>
            </a:r>
          </a:p>
          <a:p>
            <a:pPr algn="just" defTabSz="2952750">
              <a:spcBef>
                <a:spcPct val="50000"/>
              </a:spcBef>
            </a:pPr>
            <a:r>
              <a:rPr lang="en-US" dirty="0" smtClean="0"/>
              <a:t>Next step will be to formalize, using UML, the objects, entities and artifacts identified in each phase of the MLearn methodology, and formalize, using SPEM, the dynamics of the different phases for deploying it. Metamodels on each of these phases will constitute the deliverables of the study, illustrating their applicability using real cases of business organizations or simulated ones, as appropriate.</a:t>
            </a:r>
          </a:p>
          <a:p>
            <a:pPr algn="just" defTabSz="2952750">
              <a:spcBef>
                <a:spcPct val="50000"/>
              </a:spcBef>
            </a:pPr>
            <a:r>
              <a:rPr lang="en-US" dirty="0" smtClean="0"/>
              <a:t>Dissertation writing will be done incrementally during the entire process of research and, as result of the work being carried out, some articles and conference communications are planned periodically.</a:t>
            </a:r>
          </a:p>
          <a:p>
            <a:pPr algn="just" defTabSz="2952750">
              <a:spcBef>
                <a:spcPct val="50000"/>
              </a:spcBef>
            </a:pPr>
            <a:endParaRPr lang="en-US" dirty="0"/>
          </a:p>
        </p:txBody>
      </p:sp>
      <p:sp>
        <p:nvSpPr>
          <p:cNvPr id="13" name="Seta curvada para cima 12"/>
          <p:cNvSpPr/>
          <p:nvPr/>
        </p:nvSpPr>
        <p:spPr bwMode="auto">
          <a:xfrm>
            <a:off x="10819086" y="26805283"/>
            <a:ext cx="21530392" cy="2088232"/>
          </a:xfrm>
          <a:prstGeom prst="curvedUpArrow">
            <a:avLst>
              <a:gd name="adj1" fmla="val 25000"/>
              <a:gd name="adj2" fmla="val 50000"/>
              <a:gd name="adj3" fmla="val 2062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grpSp>
        <p:nvGrpSpPr>
          <p:cNvPr id="14" name="Grupo 13"/>
          <p:cNvGrpSpPr/>
          <p:nvPr/>
        </p:nvGrpSpPr>
        <p:grpSpPr>
          <a:xfrm>
            <a:off x="3114230" y="12691715"/>
            <a:ext cx="12313368" cy="14689632"/>
            <a:chOff x="3579813" y="1357296"/>
            <a:chExt cx="2135187" cy="3525839"/>
          </a:xfrm>
        </p:grpSpPr>
        <p:grpSp>
          <p:nvGrpSpPr>
            <p:cNvPr id="15" name="Group 18"/>
            <p:cNvGrpSpPr>
              <a:grpSpLocks/>
            </p:cNvGrpSpPr>
            <p:nvPr/>
          </p:nvGrpSpPr>
          <p:grpSpPr bwMode="auto">
            <a:xfrm>
              <a:off x="3892552" y="1357296"/>
              <a:ext cx="1392238" cy="2682875"/>
              <a:chOff x="1517" y="1325"/>
              <a:chExt cx="806" cy="1746"/>
            </a:xfrm>
          </p:grpSpPr>
          <p:sp>
            <p:nvSpPr>
              <p:cNvPr id="32" name="Rectangle 19"/>
              <p:cNvSpPr>
                <a:spLocks noChangeArrowheads="1"/>
              </p:cNvSpPr>
              <p:nvPr/>
            </p:nvSpPr>
            <p:spPr bwMode="auto">
              <a:xfrm>
                <a:off x="1661" y="2798"/>
                <a:ext cx="502" cy="273"/>
              </a:xfrm>
              <a:prstGeom prst="rect">
                <a:avLst/>
              </a:prstGeom>
              <a:solidFill>
                <a:srgbClr val="FFCCFF"/>
              </a:solidFill>
              <a:ln w="9525">
                <a:solidFill>
                  <a:schemeClr val="hlink"/>
                </a:solidFill>
                <a:prstDash val="lgDashDot"/>
                <a:miter lim="800000"/>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33" name="Rectangle 20"/>
              <p:cNvSpPr>
                <a:spLocks noChangeArrowheads="1"/>
              </p:cNvSpPr>
              <p:nvPr/>
            </p:nvSpPr>
            <p:spPr bwMode="auto">
              <a:xfrm>
                <a:off x="1714" y="2879"/>
                <a:ext cx="80" cy="82"/>
              </a:xfrm>
              <a:prstGeom prst="rect">
                <a:avLst/>
              </a:prstGeom>
              <a:solidFill>
                <a:srgbClr val="CCFFF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34" name="Rectangle 21"/>
              <p:cNvSpPr>
                <a:spLocks noChangeArrowheads="1"/>
              </p:cNvSpPr>
              <p:nvPr/>
            </p:nvSpPr>
            <p:spPr bwMode="auto">
              <a:xfrm>
                <a:off x="1875" y="2879"/>
                <a:ext cx="81" cy="82"/>
              </a:xfrm>
              <a:prstGeom prst="rect">
                <a:avLst/>
              </a:prstGeom>
              <a:solidFill>
                <a:srgbClr val="CCFFF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35" name="Rectangle 22"/>
              <p:cNvSpPr>
                <a:spLocks noChangeArrowheads="1"/>
              </p:cNvSpPr>
              <p:nvPr/>
            </p:nvSpPr>
            <p:spPr bwMode="auto">
              <a:xfrm>
                <a:off x="2036" y="2879"/>
                <a:ext cx="81" cy="82"/>
              </a:xfrm>
              <a:prstGeom prst="rect">
                <a:avLst/>
              </a:prstGeom>
              <a:solidFill>
                <a:srgbClr val="CCFFF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36" name="AutoShape 23"/>
              <p:cNvCxnSpPr>
                <a:cxnSpLocks noChangeShapeType="1"/>
                <a:stCxn id="33" idx="3"/>
                <a:endCxn id="34" idx="1"/>
              </p:cNvCxnSpPr>
              <p:nvPr/>
            </p:nvCxnSpPr>
            <p:spPr bwMode="auto">
              <a:xfrm>
                <a:off x="1794" y="2920"/>
                <a:ext cx="81" cy="0"/>
              </a:xfrm>
              <a:prstGeom prst="straightConnector1">
                <a:avLst/>
              </a:prstGeom>
              <a:noFill/>
              <a:ln w="9525">
                <a:solidFill>
                  <a:schemeClr val="hlink"/>
                </a:solidFill>
                <a:round/>
                <a:headEnd/>
                <a:tailEnd type="triangle" w="med" len="med"/>
              </a:ln>
            </p:spPr>
          </p:cxnSp>
          <p:cxnSp>
            <p:nvCxnSpPr>
              <p:cNvPr id="37" name="AutoShape 24"/>
              <p:cNvCxnSpPr>
                <a:cxnSpLocks noChangeShapeType="1"/>
                <a:stCxn id="34" idx="3"/>
                <a:endCxn id="35" idx="1"/>
              </p:cNvCxnSpPr>
              <p:nvPr/>
            </p:nvCxnSpPr>
            <p:spPr bwMode="auto">
              <a:xfrm>
                <a:off x="1956" y="2920"/>
                <a:ext cx="80" cy="0"/>
              </a:xfrm>
              <a:prstGeom prst="straightConnector1">
                <a:avLst/>
              </a:prstGeom>
              <a:noFill/>
              <a:ln w="9525">
                <a:solidFill>
                  <a:schemeClr val="hlink"/>
                </a:solidFill>
                <a:round/>
                <a:headEnd/>
                <a:tailEnd type="triangle" w="med" len="med"/>
              </a:ln>
            </p:spPr>
          </p:cxnSp>
          <p:cxnSp>
            <p:nvCxnSpPr>
              <p:cNvPr id="38" name="AutoShape 25"/>
              <p:cNvCxnSpPr>
                <a:cxnSpLocks noChangeShapeType="1"/>
                <a:stCxn id="87" idx="6"/>
                <a:endCxn id="33" idx="1"/>
              </p:cNvCxnSpPr>
              <p:nvPr/>
            </p:nvCxnSpPr>
            <p:spPr bwMode="auto">
              <a:xfrm>
                <a:off x="1645" y="2918"/>
                <a:ext cx="69" cy="2"/>
              </a:xfrm>
              <a:prstGeom prst="straightConnector1">
                <a:avLst/>
              </a:prstGeom>
              <a:noFill/>
              <a:ln w="9525">
                <a:solidFill>
                  <a:schemeClr val="hlink"/>
                </a:solidFill>
                <a:round/>
                <a:headEnd/>
                <a:tailEnd type="triangle" w="med" len="med"/>
              </a:ln>
            </p:spPr>
          </p:cxnSp>
          <p:sp>
            <p:nvSpPr>
              <p:cNvPr id="39" name="Oval 38"/>
              <p:cNvSpPr>
                <a:spLocks noChangeArrowheads="1"/>
              </p:cNvSpPr>
              <p:nvPr/>
            </p:nvSpPr>
            <p:spPr bwMode="auto">
              <a:xfrm>
                <a:off x="2195" y="2878"/>
                <a:ext cx="128" cy="79"/>
              </a:xfrm>
              <a:prstGeom prst="ellipse">
                <a:avLst/>
              </a:prstGeom>
              <a:solidFill>
                <a:srgbClr val="FFCC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40" name="AutoShape 27"/>
              <p:cNvCxnSpPr>
                <a:cxnSpLocks noChangeShapeType="1"/>
                <a:stCxn id="35" idx="3"/>
                <a:endCxn id="39" idx="2"/>
              </p:cNvCxnSpPr>
              <p:nvPr/>
            </p:nvCxnSpPr>
            <p:spPr bwMode="auto">
              <a:xfrm flipV="1">
                <a:off x="2117" y="2918"/>
                <a:ext cx="78" cy="2"/>
              </a:xfrm>
              <a:prstGeom prst="straightConnector1">
                <a:avLst/>
              </a:prstGeom>
              <a:noFill/>
              <a:ln w="9525">
                <a:solidFill>
                  <a:schemeClr val="hlink"/>
                </a:solidFill>
                <a:round/>
                <a:headEnd/>
                <a:tailEnd type="triangle" w="med" len="med"/>
              </a:ln>
            </p:spPr>
          </p:cxnSp>
          <p:sp>
            <p:nvSpPr>
              <p:cNvPr id="41" name="Rectangle 28"/>
              <p:cNvSpPr>
                <a:spLocks noChangeArrowheads="1"/>
              </p:cNvSpPr>
              <p:nvPr/>
            </p:nvSpPr>
            <p:spPr bwMode="auto">
              <a:xfrm>
                <a:off x="1596" y="2694"/>
                <a:ext cx="81" cy="81"/>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42" name="AutoShape 29"/>
              <p:cNvCxnSpPr>
                <a:cxnSpLocks noChangeShapeType="1"/>
                <a:stCxn id="41" idx="3"/>
                <a:endCxn id="33" idx="0"/>
              </p:cNvCxnSpPr>
              <p:nvPr/>
            </p:nvCxnSpPr>
            <p:spPr bwMode="auto">
              <a:xfrm>
                <a:off x="1677" y="2735"/>
                <a:ext cx="77" cy="144"/>
              </a:xfrm>
              <a:prstGeom prst="straightConnector1">
                <a:avLst/>
              </a:prstGeom>
              <a:noFill/>
              <a:ln w="9525">
                <a:solidFill>
                  <a:schemeClr val="hlink"/>
                </a:solidFill>
                <a:round/>
                <a:headEnd/>
                <a:tailEnd type="triangle" w="med" len="med"/>
              </a:ln>
            </p:spPr>
          </p:cxnSp>
          <p:sp>
            <p:nvSpPr>
              <p:cNvPr id="43" name="Oval 42"/>
              <p:cNvSpPr>
                <a:spLocks noChangeArrowheads="1"/>
              </p:cNvSpPr>
              <p:nvPr/>
            </p:nvSpPr>
            <p:spPr bwMode="auto">
              <a:xfrm>
                <a:off x="1632" y="2282"/>
                <a:ext cx="495" cy="328"/>
              </a:xfrm>
              <a:prstGeom prst="ellipse">
                <a:avLst/>
              </a:prstGeom>
              <a:solidFill>
                <a:schemeClr val="tx1"/>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44" name="Oval 43"/>
              <p:cNvSpPr>
                <a:spLocks noChangeArrowheads="1"/>
              </p:cNvSpPr>
              <p:nvPr/>
            </p:nvSpPr>
            <p:spPr bwMode="auto">
              <a:xfrm>
                <a:off x="1927" y="2357"/>
                <a:ext cx="138" cy="94"/>
              </a:xfrm>
              <a:prstGeom prst="ellipse">
                <a:avLst/>
              </a:prstGeom>
              <a:solidFill>
                <a:srgbClr val="FFCC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45" name="Rectangle 32"/>
              <p:cNvSpPr>
                <a:spLocks noChangeArrowheads="1"/>
              </p:cNvSpPr>
              <p:nvPr/>
            </p:nvSpPr>
            <p:spPr bwMode="auto">
              <a:xfrm>
                <a:off x="2149" y="2262"/>
                <a:ext cx="81" cy="82"/>
              </a:xfrm>
              <a:prstGeom prst="rect">
                <a:avLst/>
              </a:prstGeom>
              <a:solidFill>
                <a:srgbClr val="FFFFCC"/>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46" name="AutoShape 33"/>
              <p:cNvCxnSpPr>
                <a:cxnSpLocks noChangeShapeType="1"/>
                <a:stCxn id="45" idx="1"/>
                <a:endCxn id="44" idx="6"/>
              </p:cNvCxnSpPr>
              <p:nvPr/>
            </p:nvCxnSpPr>
            <p:spPr bwMode="auto">
              <a:xfrm flipH="1">
                <a:off x="2065" y="2303"/>
                <a:ext cx="84" cy="102"/>
              </a:xfrm>
              <a:prstGeom prst="straightConnector1">
                <a:avLst/>
              </a:prstGeom>
              <a:noFill/>
              <a:ln w="9525">
                <a:solidFill>
                  <a:schemeClr val="hlink"/>
                </a:solidFill>
                <a:round/>
                <a:headEnd/>
                <a:tailEnd type="triangle" w="med" len="med"/>
              </a:ln>
            </p:spPr>
          </p:cxnSp>
          <p:cxnSp>
            <p:nvCxnSpPr>
              <p:cNvPr id="47" name="AutoShape 34"/>
              <p:cNvCxnSpPr>
                <a:cxnSpLocks noChangeShapeType="1"/>
                <a:stCxn id="44" idx="2"/>
                <a:endCxn id="48" idx="6"/>
              </p:cNvCxnSpPr>
              <p:nvPr/>
            </p:nvCxnSpPr>
            <p:spPr bwMode="auto">
              <a:xfrm flipH="1">
                <a:off x="1821" y="2405"/>
                <a:ext cx="106" cy="0"/>
              </a:xfrm>
              <a:prstGeom prst="straightConnector1">
                <a:avLst/>
              </a:prstGeom>
              <a:noFill/>
              <a:ln w="9525">
                <a:solidFill>
                  <a:schemeClr val="hlink"/>
                </a:solidFill>
                <a:round/>
                <a:headEnd/>
                <a:tailEnd type="triangle" w="med" len="med"/>
              </a:ln>
            </p:spPr>
          </p:cxnSp>
          <p:sp>
            <p:nvSpPr>
              <p:cNvPr id="48" name="Oval 47"/>
              <p:cNvSpPr>
                <a:spLocks noChangeArrowheads="1"/>
              </p:cNvSpPr>
              <p:nvPr/>
            </p:nvSpPr>
            <p:spPr bwMode="auto">
              <a:xfrm>
                <a:off x="1683" y="2357"/>
                <a:ext cx="138" cy="94"/>
              </a:xfrm>
              <a:prstGeom prst="ellipse">
                <a:avLst/>
              </a:prstGeom>
              <a:solidFill>
                <a:srgbClr val="FFCC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49" name="Oval 48"/>
              <p:cNvSpPr>
                <a:spLocks noChangeArrowheads="1"/>
              </p:cNvSpPr>
              <p:nvPr/>
            </p:nvSpPr>
            <p:spPr bwMode="auto">
              <a:xfrm>
                <a:off x="1818" y="2481"/>
                <a:ext cx="139" cy="93"/>
              </a:xfrm>
              <a:prstGeom prst="ellipse">
                <a:avLst/>
              </a:prstGeom>
              <a:solidFill>
                <a:srgbClr val="FFCC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50" name="AutoShape 37"/>
              <p:cNvCxnSpPr>
                <a:cxnSpLocks noChangeShapeType="1"/>
                <a:stCxn id="44" idx="4"/>
                <a:endCxn id="49" idx="6"/>
              </p:cNvCxnSpPr>
              <p:nvPr/>
            </p:nvCxnSpPr>
            <p:spPr bwMode="auto">
              <a:xfrm flipH="1">
                <a:off x="1957" y="2451"/>
                <a:ext cx="39" cy="77"/>
              </a:xfrm>
              <a:prstGeom prst="straightConnector1">
                <a:avLst/>
              </a:prstGeom>
              <a:noFill/>
              <a:ln w="9525">
                <a:solidFill>
                  <a:schemeClr val="hlink"/>
                </a:solidFill>
                <a:round/>
                <a:headEnd/>
                <a:tailEnd type="triangle" w="med" len="med"/>
              </a:ln>
            </p:spPr>
          </p:cxnSp>
          <p:cxnSp>
            <p:nvCxnSpPr>
              <p:cNvPr id="51" name="AutoShape 38"/>
              <p:cNvCxnSpPr>
                <a:cxnSpLocks noChangeShapeType="1"/>
                <a:stCxn id="48" idx="4"/>
                <a:endCxn id="49" idx="2"/>
              </p:cNvCxnSpPr>
              <p:nvPr/>
            </p:nvCxnSpPr>
            <p:spPr bwMode="auto">
              <a:xfrm>
                <a:off x="1753" y="2451"/>
                <a:ext cx="65" cy="77"/>
              </a:xfrm>
              <a:prstGeom prst="straightConnector1">
                <a:avLst/>
              </a:prstGeom>
              <a:noFill/>
              <a:ln w="9525">
                <a:solidFill>
                  <a:schemeClr val="hlink"/>
                </a:solidFill>
                <a:round/>
                <a:headEnd/>
                <a:tailEnd type="triangle" w="med" len="med"/>
              </a:ln>
            </p:spPr>
          </p:cxnSp>
          <p:sp>
            <p:nvSpPr>
              <p:cNvPr id="52" name="Oval 51"/>
              <p:cNvSpPr>
                <a:spLocks noChangeArrowheads="1"/>
              </p:cNvSpPr>
              <p:nvPr/>
            </p:nvSpPr>
            <p:spPr bwMode="auto">
              <a:xfrm>
                <a:off x="1708" y="1821"/>
                <a:ext cx="409" cy="291"/>
              </a:xfrm>
              <a:prstGeom prst="ellipse">
                <a:avLst/>
              </a:prstGeom>
              <a:solidFill>
                <a:srgbClr val="FFC36B"/>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53" name="Oval 52"/>
              <p:cNvSpPr>
                <a:spLocks noChangeArrowheads="1"/>
              </p:cNvSpPr>
              <p:nvPr/>
            </p:nvSpPr>
            <p:spPr bwMode="auto">
              <a:xfrm>
                <a:off x="1781" y="1890"/>
                <a:ext cx="257" cy="139"/>
              </a:xfrm>
              <a:prstGeom prst="ellipse">
                <a:avLst/>
              </a:prstGeom>
              <a:solidFill>
                <a:srgbClr val="CCCC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54" name="Oval 53"/>
              <p:cNvSpPr>
                <a:spLocks noChangeArrowheads="1"/>
              </p:cNvSpPr>
              <p:nvPr/>
            </p:nvSpPr>
            <p:spPr bwMode="auto">
              <a:xfrm>
                <a:off x="1853" y="1899"/>
                <a:ext cx="62"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55" name="Oval 54"/>
              <p:cNvSpPr>
                <a:spLocks noChangeArrowheads="1"/>
              </p:cNvSpPr>
              <p:nvPr/>
            </p:nvSpPr>
            <p:spPr bwMode="auto">
              <a:xfrm>
                <a:off x="1868" y="1966"/>
                <a:ext cx="62"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56" name="Oval 55"/>
              <p:cNvSpPr>
                <a:spLocks noChangeArrowheads="1"/>
              </p:cNvSpPr>
              <p:nvPr/>
            </p:nvSpPr>
            <p:spPr bwMode="auto">
              <a:xfrm>
                <a:off x="1868" y="2045"/>
                <a:ext cx="62"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57" name="Oval 56"/>
              <p:cNvSpPr>
                <a:spLocks noChangeArrowheads="1"/>
              </p:cNvSpPr>
              <p:nvPr/>
            </p:nvSpPr>
            <p:spPr bwMode="auto">
              <a:xfrm>
                <a:off x="1791" y="1944"/>
                <a:ext cx="62"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58" name="Oval 57"/>
              <p:cNvSpPr>
                <a:spLocks noChangeArrowheads="1"/>
              </p:cNvSpPr>
              <p:nvPr/>
            </p:nvSpPr>
            <p:spPr bwMode="auto">
              <a:xfrm>
                <a:off x="1946" y="1916"/>
                <a:ext cx="62" cy="50"/>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59" name="Oval 58"/>
              <p:cNvSpPr>
                <a:spLocks noChangeArrowheads="1"/>
              </p:cNvSpPr>
              <p:nvPr/>
            </p:nvSpPr>
            <p:spPr bwMode="auto">
              <a:xfrm>
                <a:off x="2043" y="1950"/>
                <a:ext cx="61"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60" name="Oval 59"/>
              <p:cNvSpPr>
                <a:spLocks noChangeArrowheads="1"/>
              </p:cNvSpPr>
              <p:nvPr/>
            </p:nvSpPr>
            <p:spPr bwMode="auto">
              <a:xfrm>
                <a:off x="1988" y="1849"/>
                <a:ext cx="62" cy="50"/>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61" name="Oval 60"/>
              <p:cNvSpPr>
                <a:spLocks noChangeArrowheads="1"/>
              </p:cNvSpPr>
              <p:nvPr/>
            </p:nvSpPr>
            <p:spPr bwMode="auto">
              <a:xfrm>
                <a:off x="1768" y="2011"/>
                <a:ext cx="62"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62" name="Oval 61"/>
              <p:cNvSpPr>
                <a:spLocks noChangeArrowheads="1"/>
              </p:cNvSpPr>
              <p:nvPr/>
            </p:nvSpPr>
            <p:spPr bwMode="auto">
              <a:xfrm>
                <a:off x="1718" y="1944"/>
                <a:ext cx="61"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63" name="Oval 62"/>
              <p:cNvSpPr>
                <a:spLocks noChangeArrowheads="1"/>
              </p:cNvSpPr>
              <p:nvPr/>
            </p:nvSpPr>
            <p:spPr bwMode="auto">
              <a:xfrm>
                <a:off x="1899" y="1826"/>
                <a:ext cx="63"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64" name="Oval 63"/>
              <p:cNvSpPr>
                <a:spLocks noChangeArrowheads="1"/>
              </p:cNvSpPr>
              <p:nvPr/>
            </p:nvSpPr>
            <p:spPr bwMode="auto">
              <a:xfrm>
                <a:off x="1992" y="2023"/>
                <a:ext cx="62" cy="51"/>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65" name="Oval 64"/>
              <p:cNvSpPr>
                <a:spLocks noChangeArrowheads="1"/>
              </p:cNvSpPr>
              <p:nvPr/>
            </p:nvSpPr>
            <p:spPr bwMode="auto">
              <a:xfrm>
                <a:off x="1787" y="1844"/>
                <a:ext cx="62" cy="50"/>
              </a:xfrm>
              <a:prstGeom prst="ellipse">
                <a:avLst/>
              </a:prstGeom>
              <a:solidFill>
                <a:srgbClr val="FF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66" name="Rectangle 53"/>
              <p:cNvSpPr>
                <a:spLocks noChangeArrowheads="1"/>
              </p:cNvSpPr>
              <p:nvPr/>
            </p:nvSpPr>
            <p:spPr bwMode="auto">
              <a:xfrm>
                <a:off x="2122" y="1736"/>
                <a:ext cx="81" cy="81"/>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67" name="AutoShape 54"/>
              <p:cNvCxnSpPr>
                <a:cxnSpLocks noChangeShapeType="1"/>
                <a:stCxn id="60" idx="6"/>
                <a:endCxn id="66" idx="1"/>
              </p:cNvCxnSpPr>
              <p:nvPr/>
            </p:nvCxnSpPr>
            <p:spPr bwMode="auto">
              <a:xfrm flipV="1">
                <a:off x="2050" y="1777"/>
                <a:ext cx="72" cy="97"/>
              </a:xfrm>
              <a:prstGeom prst="straightConnector1">
                <a:avLst/>
              </a:prstGeom>
              <a:noFill/>
              <a:ln w="9525">
                <a:solidFill>
                  <a:schemeClr val="hlink"/>
                </a:solidFill>
                <a:round/>
                <a:headEnd/>
                <a:tailEnd type="triangle" w="med" len="med"/>
              </a:ln>
            </p:spPr>
          </p:cxnSp>
          <p:sp>
            <p:nvSpPr>
              <p:cNvPr id="68" name="Rectangle 55"/>
              <p:cNvSpPr>
                <a:spLocks noChangeArrowheads="1"/>
              </p:cNvSpPr>
              <p:nvPr/>
            </p:nvSpPr>
            <p:spPr bwMode="auto">
              <a:xfrm>
                <a:off x="2141" y="2033"/>
                <a:ext cx="81" cy="81"/>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69" name="AutoShape 56"/>
              <p:cNvCxnSpPr>
                <a:cxnSpLocks noChangeShapeType="1"/>
                <a:stCxn id="59" idx="5"/>
                <a:endCxn id="68" idx="1"/>
              </p:cNvCxnSpPr>
              <p:nvPr/>
            </p:nvCxnSpPr>
            <p:spPr bwMode="auto">
              <a:xfrm>
                <a:off x="2096" y="1993"/>
                <a:ext cx="45" cy="81"/>
              </a:xfrm>
              <a:prstGeom prst="straightConnector1">
                <a:avLst/>
              </a:prstGeom>
              <a:noFill/>
              <a:ln w="9525">
                <a:solidFill>
                  <a:schemeClr val="hlink"/>
                </a:solidFill>
                <a:round/>
                <a:headEnd/>
                <a:tailEnd type="triangle" w="med" len="med"/>
              </a:ln>
            </p:spPr>
          </p:cxnSp>
          <p:sp>
            <p:nvSpPr>
              <p:cNvPr id="70" name="Rectangle 57"/>
              <p:cNvSpPr>
                <a:spLocks noChangeArrowheads="1"/>
              </p:cNvSpPr>
              <p:nvPr/>
            </p:nvSpPr>
            <p:spPr bwMode="auto">
              <a:xfrm>
                <a:off x="1596" y="1769"/>
                <a:ext cx="81" cy="82"/>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71" name="AutoShape 58"/>
              <p:cNvCxnSpPr>
                <a:cxnSpLocks noChangeShapeType="1"/>
                <a:stCxn id="65" idx="2"/>
                <a:endCxn id="70" idx="3"/>
              </p:cNvCxnSpPr>
              <p:nvPr/>
            </p:nvCxnSpPr>
            <p:spPr bwMode="auto">
              <a:xfrm flipH="1" flipV="1">
                <a:off x="1677" y="1811"/>
                <a:ext cx="110" cy="58"/>
              </a:xfrm>
              <a:prstGeom prst="straightConnector1">
                <a:avLst/>
              </a:prstGeom>
              <a:noFill/>
              <a:ln w="9525">
                <a:solidFill>
                  <a:schemeClr val="hlink"/>
                </a:solidFill>
                <a:round/>
                <a:headEnd/>
                <a:tailEnd type="triangle" w="med" len="med"/>
              </a:ln>
            </p:spPr>
          </p:cxnSp>
          <p:sp>
            <p:nvSpPr>
              <p:cNvPr id="72" name="Rectangle 59"/>
              <p:cNvSpPr>
                <a:spLocks noChangeArrowheads="1"/>
              </p:cNvSpPr>
              <p:nvPr/>
            </p:nvSpPr>
            <p:spPr bwMode="auto">
              <a:xfrm>
                <a:off x="1603" y="2015"/>
                <a:ext cx="81" cy="82"/>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73" name="AutoShape 60"/>
              <p:cNvCxnSpPr>
                <a:cxnSpLocks noChangeShapeType="1"/>
                <a:stCxn id="62" idx="2"/>
                <a:endCxn id="72" idx="3"/>
              </p:cNvCxnSpPr>
              <p:nvPr/>
            </p:nvCxnSpPr>
            <p:spPr bwMode="auto">
              <a:xfrm flipH="1">
                <a:off x="1684" y="1970"/>
                <a:ext cx="34" cy="87"/>
              </a:xfrm>
              <a:prstGeom prst="straightConnector1">
                <a:avLst/>
              </a:prstGeom>
              <a:noFill/>
              <a:ln w="9525">
                <a:solidFill>
                  <a:schemeClr val="hlink"/>
                </a:solidFill>
                <a:round/>
                <a:headEnd/>
                <a:tailEnd type="triangle" w="med" len="med"/>
              </a:ln>
            </p:spPr>
          </p:cxnSp>
          <p:sp>
            <p:nvSpPr>
              <p:cNvPr id="74" name="Oval 73"/>
              <p:cNvSpPr>
                <a:spLocks noChangeArrowheads="1"/>
              </p:cNvSpPr>
              <p:nvPr/>
            </p:nvSpPr>
            <p:spPr bwMode="auto">
              <a:xfrm>
                <a:off x="1794" y="1489"/>
                <a:ext cx="220" cy="150"/>
              </a:xfrm>
              <a:prstGeom prst="ellipse">
                <a:avLst/>
              </a:prstGeom>
              <a:solidFill>
                <a:srgbClr val="FFC36B"/>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75" name="Rectangle 62"/>
              <p:cNvSpPr>
                <a:spLocks noChangeArrowheads="1"/>
              </p:cNvSpPr>
              <p:nvPr/>
            </p:nvSpPr>
            <p:spPr bwMode="auto">
              <a:xfrm>
                <a:off x="1863" y="1325"/>
                <a:ext cx="80" cy="82"/>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76" name="Rectangle 63"/>
              <p:cNvSpPr>
                <a:spLocks noChangeArrowheads="1"/>
              </p:cNvSpPr>
              <p:nvPr/>
            </p:nvSpPr>
            <p:spPr bwMode="auto">
              <a:xfrm>
                <a:off x="1635" y="1522"/>
                <a:ext cx="81" cy="82"/>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77" name="Rectangle 64"/>
              <p:cNvSpPr>
                <a:spLocks noChangeArrowheads="1"/>
              </p:cNvSpPr>
              <p:nvPr/>
            </p:nvSpPr>
            <p:spPr bwMode="auto">
              <a:xfrm>
                <a:off x="2091" y="1522"/>
                <a:ext cx="81" cy="82"/>
              </a:xfrm>
              <a:prstGeom prst="rect">
                <a:avLst/>
              </a:prstGeom>
              <a:solidFill>
                <a:srgbClr val="FFFFB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78" name="AutoShape 65"/>
              <p:cNvCxnSpPr>
                <a:cxnSpLocks noChangeShapeType="1"/>
                <a:stCxn id="74" idx="0"/>
                <a:endCxn id="75" idx="2"/>
              </p:cNvCxnSpPr>
              <p:nvPr/>
            </p:nvCxnSpPr>
            <p:spPr bwMode="auto">
              <a:xfrm flipH="1" flipV="1">
                <a:off x="1903" y="1407"/>
                <a:ext cx="1" cy="82"/>
              </a:xfrm>
              <a:prstGeom prst="straightConnector1">
                <a:avLst/>
              </a:prstGeom>
              <a:noFill/>
              <a:ln w="9525">
                <a:solidFill>
                  <a:schemeClr val="hlink"/>
                </a:solidFill>
                <a:round/>
                <a:headEnd/>
                <a:tailEnd type="triangle" w="med" len="med"/>
              </a:ln>
            </p:spPr>
          </p:cxnSp>
          <p:cxnSp>
            <p:nvCxnSpPr>
              <p:cNvPr id="79" name="AutoShape 66"/>
              <p:cNvCxnSpPr>
                <a:cxnSpLocks noChangeShapeType="1"/>
                <a:stCxn id="74" idx="2"/>
                <a:endCxn id="76" idx="3"/>
              </p:cNvCxnSpPr>
              <p:nvPr/>
            </p:nvCxnSpPr>
            <p:spPr bwMode="auto">
              <a:xfrm flipH="1" flipV="1">
                <a:off x="1716" y="1564"/>
                <a:ext cx="78" cy="0"/>
              </a:xfrm>
              <a:prstGeom prst="straightConnector1">
                <a:avLst/>
              </a:prstGeom>
              <a:noFill/>
              <a:ln w="9525">
                <a:solidFill>
                  <a:schemeClr val="hlink"/>
                </a:solidFill>
                <a:round/>
                <a:headEnd/>
                <a:tailEnd type="triangle" w="med" len="med"/>
              </a:ln>
            </p:spPr>
          </p:cxnSp>
          <p:cxnSp>
            <p:nvCxnSpPr>
              <p:cNvPr id="80" name="AutoShape 67"/>
              <p:cNvCxnSpPr>
                <a:cxnSpLocks noChangeShapeType="1"/>
                <a:stCxn id="74" idx="6"/>
                <a:endCxn id="77" idx="1"/>
              </p:cNvCxnSpPr>
              <p:nvPr/>
            </p:nvCxnSpPr>
            <p:spPr bwMode="auto">
              <a:xfrm flipV="1">
                <a:off x="2014" y="1564"/>
                <a:ext cx="77" cy="0"/>
              </a:xfrm>
              <a:prstGeom prst="straightConnector1">
                <a:avLst/>
              </a:prstGeom>
              <a:noFill/>
              <a:ln w="9525">
                <a:solidFill>
                  <a:schemeClr val="hlink"/>
                </a:solidFill>
                <a:round/>
                <a:headEnd/>
                <a:tailEnd type="triangle" w="med" len="med"/>
              </a:ln>
            </p:spPr>
          </p:cxnSp>
          <p:cxnSp>
            <p:nvCxnSpPr>
              <p:cNvPr id="81" name="AutoShape 68"/>
              <p:cNvCxnSpPr>
                <a:cxnSpLocks noChangeShapeType="1"/>
                <a:stCxn id="74" idx="2"/>
                <a:endCxn id="52" idx="2"/>
              </p:cNvCxnSpPr>
              <p:nvPr/>
            </p:nvCxnSpPr>
            <p:spPr bwMode="auto">
              <a:xfrm flipH="1">
                <a:off x="1708" y="1565"/>
                <a:ext cx="86" cy="401"/>
              </a:xfrm>
              <a:prstGeom prst="straightConnector1">
                <a:avLst/>
              </a:prstGeom>
              <a:noFill/>
              <a:ln w="9525">
                <a:solidFill>
                  <a:schemeClr val="hlink"/>
                </a:solidFill>
                <a:prstDash val="dash"/>
                <a:round/>
                <a:headEnd/>
                <a:tailEnd/>
              </a:ln>
            </p:spPr>
          </p:cxnSp>
          <p:cxnSp>
            <p:nvCxnSpPr>
              <p:cNvPr id="82" name="AutoShape 69"/>
              <p:cNvCxnSpPr>
                <a:cxnSpLocks noChangeShapeType="1"/>
                <a:stCxn id="74" idx="6"/>
                <a:endCxn id="52" idx="6"/>
              </p:cNvCxnSpPr>
              <p:nvPr/>
            </p:nvCxnSpPr>
            <p:spPr bwMode="auto">
              <a:xfrm>
                <a:off x="2014" y="1565"/>
                <a:ext cx="103" cy="401"/>
              </a:xfrm>
              <a:prstGeom prst="straightConnector1">
                <a:avLst/>
              </a:prstGeom>
              <a:noFill/>
              <a:ln w="9525">
                <a:solidFill>
                  <a:schemeClr val="hlink"/>
                </a:solidFill>
                <a:prstDash val="dash"/>
                <a:round/>
                <a:headEnd/>
                <a:tailEnd/>
              </a:ln>
            </p:spPr>
          </p:cxnSp>
          <p:cxnSp>
            <p:nvCxnSpPr>
              <p:cNvPr id="83" name="AutoShape 70"/>
              <p:cNvCxnSpPr>
                <a:cxnSpLocks noChangeShapeType="1"/>
                <a:stCxn id="55" idx="2"/>
                <a:endCxn id="43" idx="2"/>
              </p:cNvCxnSpPr>
              <p:nvPr/>
            </p:nvCxnSpPr>
            <p:spPr bwMode="auto">
              <a:xfrm flipH="1">
                <a:off x="1632" y="1992"/>
                <a:ext cx="236" cy="455"/>
              </a:xfrm>
              <a:prstGeom prst="straightConnector1">
                <a:avLst/>
              </a:prstGeom>
              <a:noFill/>
              <a:ln w="9525">
                <a:solidFill>
                  <a:schemeClr val="hlink"/>
                </a:solidFill>
                <a:prstDash val="dash"/>
                <a:round/>
                <a:headEnd/>
                <a:tailEnd/>
              </a:ln>
            </p:spPr>
          </p:cxnSp>
          <p:cxnSp>
            <p:nvCxnSpPr>
              <p:cNvPr id="84" name="AutoShape 71"/>
              <p:cNvCxnSpPr>
                <a:cxnSpLocks noChangeShapeType="1"/>
                <a:stCxn id="55" idx="7"/>
                <a:endCxn id="43" idx="6"/>
              </p:cNvCxnSpPr>
              <p:nvPr/>
            </p:nvCxnSpPr>
            <p:spPr bwMode="auto">
              <a:xfrm>
                <a:off x="1921" y="1974"/>
                <a:ext cx="206" cy="473"/>
              </a:xfrm>
              <a:prstGeom prst="straightConnector1">
                <a:avLst/>
              </a:prstGeom>
              <a:noFill/>
              <a:ln w="9525">
                <a:solidFill>
                  <a:schemeClr val="hlink"/>
                </a:solidFill>
                <a:prstDash val="dash"/>
                <a:round/>
                <a:headEnd/>
                <a:tailEnd/>
              </a:ln>
            </p:spPr>
          </p:cxnSp>
          <p:cxnSp>
            <p:nvCxnSpPr>
              <p:cNvPr id="85" name="AutoShape 72"/>
              <p:cNvCxnSpPr>
                <a:cxnSpLocks noChangeShapeType="1"/>
                <a:stCxn id="49" idx="2"/>
                <a:endCxn id="32" idx="1"/>
              </p:cNvCxnSpPr>
              <p:nvPr/>
            </p:nvCxnSpPr>
            <p:spPr bwMode="auto">
              <a:xfrm flipH="1">
                <a:off x="1661" y="2528"/>
                <a:ext cx="157" cy="406"/>
              </a:xfrm>
              <a:prstGeom prst="straightConnector1">
                <a:avLst/>
              </a:prstGeom>
              <a:noFill/>
              <a:ln w="9525">
                <a:solidFill>
                  <a:schemeClr val="hlink"/>
                </a:solidFill>
                <a:prstDash val="dash"/>
                <a:round/>
                <a:headEnd/>
                <a:tailEnd/>
              </a:ln>
            </p:spPr>
          </p:cxnSp>
          <p:cxnSp>
            <p:nvCxnSpPr>
              <p:cNvPr id="86" name="AutoShape 73"/>
              <p:cNvCxnSpPr>
                <a:cxnSpLocks noChangeShapeType="1"/>
                <a:stCxn id="49" idx="6"/>
                <a:endCxn id="32" idx="3"/>
              </p:cNvCxnSpPr>
              <p:nvPr/>
            </p:nvCxnSpPr>
            <p:spPr bwMode="auto">
              <a:xfrm>
                <a:off x="1957" y="2528"/>
                <a:ext cx="206" cy="406"/>
              </a:xfrm>
              <a:prstGeom prst="straightConnector1">
                <a:avLst/>
              </a:prstGeom>
              <a:noFill/>
              <a:ln w="9525">
                <a:solidFill>
                  <a:schemeClr val="hlink"/>
                </a:solidFill>
                <a:prstDash val="dash"/>
                <a:round/>
                <a:headEnd/>
                <a:tailEnd/>
              </a:ln>
            </p:spPr>
          </p:cxnSp>
          <p:sp>
            <p:nvSpPr>
              <p:cNvPr id="87" name="Oval 86"/>
              <p:cNvSpPr>
                <a:spLocks noChangeArrowheads="1"/>
              </p:cNvSpPr>
              <p:nvPr/>
            </p:nvSpPr>
            <p:spPr bwMode="auto">
              <a:xfrm>
                <a:off x="1517" y="2878"/>
                <a:ext cx="128" cy="79"/>
              </a:xfrm>
              <a:prstGeom prst="ellipse">
                <a:avLst/>
              </a:prstGeom>
              <a:solidFill>
                <a:srgbClr val="FFCC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grpSp>
        <p:sp>
          <p:nvSpPr>
            <p:cNvPr id="16" name="AutoShape 106"/>
            <p:cNvSpPr>
              <a:spLocks noChangeArrowheads="1"/>
            </p:cNvSpPr>
            <p:nvPr/>
          </p:nvSpPr>
          <p:spPr bwMode="auto">
            <a:xfrm rot="10800000" flipH="1">
              <a:off x="3843338" y="4489435"/>
              <a:ext cx="1528762" cy="273050"/>
            </a:xfrm>
            <a:prstGeom prst="foldedCorner">
              <a:avLst>
                <a:gd name="adj" fmla="val 12500"/>
              </a:avLst>
            </a:prstGeom>
            <a:solidFill>
              <a:srgbClr val="CCFFFF"/>
            </a:solidFill>
            <a:ln w="9525">
              <a:solidFill>
                <a:schemeClr val="hlink"/>
              </a:solidFill>
              <a:round/>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17" name="AutoShape 107"/>
            <p:cNvSpPr>
              <a:spLocks noChangeArrowheads="1"/>
            </p:cNvSpPr>
            <p:nvPr/>
          </p:nvSpPr>
          <p:spPr bwMode="auto">
            <a:xfrm>
              <a:off x="3929063" y="4576748"/>
              <a:ext cx="200025" cy="77787"/>
            </a:xfrm>
            <a:prstGeom prst="flowChartAlternateProcess">
              <a:avLst/>
            </a:prstGeom>
            <a:solidFill>
              <a:srgbClr val="19BDD3"/>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18" name="AutoShape 108"/>
            <p:cNvSpPr>
              <a:spLocks noChangeArrowheads="1"/>
            </p:cNvSpPr>
            <p:nvPr/>
          </p:nvSpPr>
          <p:spPr bwMode="auto">
            <a:xfrm>
              <a:off x="4300538" y="4584685"/>
              <a:ext cx="201612" cy="76200"/>
            </a:xfrm>
            <a:prstGeom prst="flowChartAlternateProcess">
              <a:avLst/>
            </a:prstGeom>
            <a:solidFill>
              <a:srgbClr val="19BDD3"/>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19" name="AutoShape 109"/>
            <p:cNvSpPr>
              <a:spLocks noChangeArrowheads="1"/>
            </p:cNvSpPr>
            <p:nvPr/>
          </p:nvSpPr>
          <p:spPr bwMode="auto">
            <a:xfrm>
              <a:off x="4716463" y="4581510"/>
              <a:ext cx="196850" cy="77788"/>
            </a:xfrm>
            <a:prstGeom prst="flowChartAlternateProcess">
              <a:avLst/>
            </a:prstGeom>
            <a:solidFill>
              <a:srgbClr val="19BDD3"/>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sp>
          <p:nvSpPr>
            <p:cNvPr id="20" name="AutoShape 110"/>
            <p:cNvSpPr>
              <a:spLocks noChangeArrowheads="1"/>
            </p:cNvSpPr>
            <p:nvPr/>
          </p:nvSpPr>
          <p:spPr bwMode="auto">
            <a:xfrm>
              <a:off x="5087938" y="4581510"/>
              <a:ext cx="196850" cy="77788"/>
            </a:xfrm>
            <a:prstGeom prst="flowChartAlternateProcess">
              <a:avLst/>
            </a:prstGeom>
            <a:solidFill>
              <a:srgbClr val="19BDD3"/>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21" name="AutoShape 111"/>
            <p:cNvCxnSpPr>
              <a:cxnSpLocks noChangeShapeType="1"/>
              <a:stCxn id="17" idx="3"/>
              <a:endCxn id="18" idx="1"/>
            </p:cNvCxnSpPr>
            <p:nvPr/>
          </p:nvCxnSpPr>
          <p:spPr bwMode="auto">
            <a:xfrm>
              <a:off x="4129088" y="4616435"/>
              <a:ext cx="171450" cy="6350"/>
            </a:xfrm>
            <a:prstGeom prst="straightConnector1">
              <a:avLst/>
            </a:prstGeom>
            <a:noFill/>
            <a:ln w="9525">
              <a:solidFill>
                <a:schemeClr val="hlink"/>
              </a:solidFill>
              <a:round/>
              <a:headEnd/>
              <a:tailEnd type="triangle" w="med" len="med"/>
            </a:ln>
          </p:spPr>
        </p:cxnSp>
        <p:cxnSp>
          <p:nvCxnSpPr>
            <p:cNvPr id="22" name="AutoShape 112"/>
            <p:cNvCxnSpPr>
              <a:cxnSpLocks noChangeShapeType="1"/>
              <a:stCxn id="18" idx="3"/>
              <a:endCxn id="19" idx="1"/>
            </p:cNvCxnSpPr>
            <p:nvPr/>
          </p:nvCxnSpPr>
          <p:spPr bwMode="auto">
            <a:xfrm flipV="1">
              <a:off x="4502150" y="4621198"/>
              <a:ext cx="214313" cy="1587"/>
            </a:xfrm>
            <a:prstGeom prst="straightConnector1">
              <a:avLst/>
            </a:prstGeom>
            <a:noFill/>
            <a:ln w="9525">
              <a:solidFill>
                <a:schemeClr val="hlink"/>
              </a:solidFill>
              <a:round/>
              <a:headEnd/>
              <a:tailEnd type="triangle" w="med" len="med"/>
            </a:ln>
          </p:spPr>
        </p:cxnSp>
        <p:cxnSp>
          <p:nvCxnSpPr>
            <p:cNvPr id="23" name="AutoShape 113"/>
            <p:cNvCxnSpPr>
              <a:cxnSpLocks noChangeShapeType="1"/>
              <a:stCxn id="19" idx="3"/>
              <a:endCxn id="20" idx="1"/>
            </p:cNvCxnSpPr>
            <p:nvPr/>
          </p:nvCxnSpPr>
          <p:spPr bwMode="auto">
            <a:xfrm>
              <a:off x="4913313" y="4621198"/>
              <a:ext cx="174625" cy="0"/>
            </a:xfrm>
            <a:prstGeom prst="straightConnector1">
              <a:avLst/>
            </a:prstGeom>
            <a:noFill/>
            <a:ln w="9525">
              <a:solidFill>
                <a:schemeClr val="hlink"/>
              </a:solidFill>
              <a:round/>
              <a:headEnd/>
              <a:tailEnd type="triangle" w="med" len="med"/>
            </a:ln>
          </p:spPr>
        </p:cxnSp>
        <p:cxnSp>
          <p:nvCxnSpPr>
            <p:cNvPr id="24" name="AutoShape 114"/>
            <p:cNvCxnSpPr>
              <a:cxnSpLocks noChangeShapeType="1"/>
              <a:stCxn id="31" idx="3"/>
              <a:endCxn id="17" idx="1"/>
            </p:cNvCxnSpPr>
            <p:nvPr/>
          </p:nvCxnSpPr>
          <p:spPr bwMode="auto">
            <a:xfrm>
              <a:off x="3779838" y="4616435"/>
              <a:ext cx="149225" cy="0"/>
            </a:xfrm>
            <a:prstGeom prst="straightConnector1">
              <a:avLst/>
            </a:prstGeom>
            <a:noFill/>
            <a:ln w="9525">
              <a:solidFill>
                <a:schemeClr val="hlink"/>
              </a:solidFill>
              <a:round/>
              <a:headEnd/>
              <a:tailEnd type="triangle" w="med" len="med"/>
            </a:ln>
          </p:spPr>
        </p:cxnSp>
        <p:sp>
          <p:nvSpPr>
            <p:cNvPr id="25" name="Rectangle 115"/>
            <p:cNvSpPr>
              <a:spLocks noChangeArrowheads="1"/>
            </p:cNvSpPr>
            <p:nvPr/>
          </p:nvSpPr>
          <p:spPr bwMode="auto">
            <a:xfrm>
              <a:off x="5481638" y="4791060"/>
              <a:ext cx="233362" cy="92075"/>
            </a:xfrm>
            <a:prstGeom prst="rect">
              <a:avLst/>
            </a:prstGeom>
            <a:solidFill>
              <a:srgbClr val="CCFFFF"/>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26" name="AutoShape 116"/>
            <p:cNvCxnSpPr>
              <a:cxnSpLocks noChangeShapeType="1"/>
              <a:stCxn id="20" idx="3"/>
              <a:endCxn id="25" idx="1"/>
            </p:cNvCxnSpPr>
            <p:nvPr/>
          </p:nvCxnSpPr>
          <p:spPr bwMode="auto">
            <a:xfrm>
              <a:off x="5284788" y="4621198"/>
              <a:ext cx="196850" cy="215900"/>
            </a:xfrm>
            <a:prstGeom prst="straightConnector1">
              <a:avLst/>
            </a:prstGeom>
            <a:noFill/>
            <a:ln w="9525">
              <a:solidFill>
                <a:schemeClr val="hlink"/>
              </a:solidFill>
              <a:round/>
              <a:headEnd/>
              <a:tailEnd type="triangle" w="med" len="med"/>
            </a:ln>
          </p:spPr>
        </p:cxnSp>
        <p:sp>
          <p:nvSpPr>
            <p:cNvPr id="27" name="Rectangle 117"/>
            <p:cNvSpPr>
              <a:spLocks noChangeArrowheads="1"/>
            </p:cNvSpPr>
            <p:nvPr/>
          </p:nvSpPr>
          <p:spPr bwMode="auto">
            <a:xfrm>
              <a:off x="4425950" y="4314810"/>
              <a:ext cx="236538" cy="93663"/>
            </a:xfrm>
            <a:prstGeom prst="rect">
              <a:avLst/>
            </a:prstGeom>
            <a:solidFill>
              <a:srgbClr val="FFFFA7"/>
            </a:solidFill>
            <a:ln w="9525">
              <a:solidFill>
                <a:schemeClr val="hlink"/>
              </a:solidFill>
              <a:miter lim="800000"/>
              <a:headEnd/>
              <a:tailEnd/>
            </a:ln>
          </p:spPr>
          <p:txBody>
            <a:bodyPr wrap="none"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cxnSp>
          <p:nvCxnSpPr>
            <p:cNvPr id="28" name="AutoShape 118"/>
            <p:cNvCxnSpPr>
              <a:cxnSpLocks noChangeShapeType="1"/>
              <a:stCxn id="27" idx="2"/>
              <a:endCxn id="18" idx="0"/>
            </p:cNvCxnSpPr>
            <p:nvPr/>
          </p:nvCxnSpPr>
          <p:spPr bwMode="auto">
            <a:xfrm flipH="1">
              <a:off x="4402138" y="4408473"/>
              <a:ext cx="142875" cy="176212"/>
            </a:xfrm>
            <a:prstGeom prst="straightConnector1">
              <a:avLst/>
            </a:prstGeom>
            <a:noFill/>
            <a:ln w="9525">
              <a:solidFill>
                <a:schemeClr val="hlink"/>
              </a:solidFill>
              <a:round/>
              <a:headEnd/>
              <a:tailEnd type="triangle" w="med" len="med"/>
            </a:ln>
          </p:spPr>
        </p:cxnSp>
        <p:cxnSp>
          <p:nvCxnSpPr>
            <p:cNvPr id="29" name="AutoShape 119"/>
            <p:cNvCxnSpPr>
              <a:cxnSpLocks noChangeShapeType="1"/>
              <a:endCxn id="16" idx="1"/>
            </p:cNvCxnSpPr>
            <p:nvPr/>
          </p:nvCxnSpPr>
          <p:spPr bwMode="auto">
            <a:xfrm flipH="1">
              <a:off x="3843338" y="3808398"/>
              <a:ext cx="668337" cy="817562"/>
            </a:xfrm>
            <a:prstGeom prst="straightConnector1">
              <a:avLst/>
            </a:prstGeom>
            <a:noFill/>
            <a:ln w="9525">
              <a:solidFill>
                <a:schemeClr val="hlink"/>
              </a:solidFill>
              <a:prstDash val="dash"/>
              <a:round/>
              <a:headEnd/>
              <a:tailEnd/>
            </a:ln>
          </p:spPr>
        </p:cxnSp>
        <p:cxnSp>
          <p:nvCxnSpPr>
            <p:cNvPr id="30" name="AutoShape 120"/>
            <p:cNvCxnSpPr>
              <a:cxnSpLocks noChangeShapeType="1"/>
              <a:endCxn id="16" idx="3"/>
            </p:cNvCxnSpPr>
            <p:nvPr/>
          </p:nvCxnSpPr>
          <p:spPr bwMode="auto">
            <a:xfrm>
              <a:off x="4651375" y="3808398"/>
              <a:ext cx="720725" cy="817562"/>
            </a:xfrm>
            <a:prstGeom prst="straightConnector1">
              <a:avLst/>
            </a:prstGeom>
            <a:noFill/>
            <a:ln w="9525">
              <a:solidFill>
                <a:schemeClr val="hlink"/>
              </a:solidFill>
              <a:prstDash val="dash"/>
              <a:round/>
              <a:headEnd/>
              <a:tailEnd/>
            </a:ln>
          </p:spPr>
        </p:cxnSp>
        <p:sp>
          <p:nvSpPr>
            <p:cNvPr id="31" name="AutoShape 121"/>
            <p:cNvSpPr>
              <a:spLocks noChangeArrowheads="1"/>
            </p:cNvSpPr>
            <p:nvPr/>
          </p:nvSpPr>
          <p:spPr bwMode="auto">
            <a:xfrm>
              <a:off x="3579813" y="4576748"/>
              <a:ext cx="200025" cy="77787"/>
            </a:xfrm>
            <a:prstGeom prst="flowChartAlternateProcess">
              <a:avLst/>
            </a:prstGeom>
            <a:solidFill>
              <a:srgbClr val="CCFFFF"/>
            </a:solidFill>
            <a:ln w="9525">
              <a:solidFill>
                <a:schemeClr val="hlink"/>
              </a:solidFill>
              <a:miter lim="800000"/>
              <a:headEnd/>
              <a:tailEnd/>
            </a:ln>
          </p:spPr>
          <p:txBody>
            <a:bodyPr lIns="92075" tIns="46038" rIns="92075" bIns="46038" anchor="ctr">
              <a:spAutoFit/>
            </a:bodyPr>
            <a:ls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en-US"/>
            </a:p>
          </p:txBody>
        </p:sp>
      </p:grpSp>
      <p:pic>
        <p:nvPicPr>
          <p:cNvPr id="88" name="Imagem 87"/>
          <p:cNvPicPr/>
          <p:nvPr/>
        </p:nvPicPr>
        <p:blipFill>
          <a:blip r:embed="rId5" cstate="print"/>
          <a:srcRect/>
          <a:stretch>
            <a:fillRect/>
          </a:stretch>
        </p:blipFill>
        <p:spPr bwMode="auto">
          <a:xfrm>
            <a:off x="31845422" y="22282431"/>
            <a:ext cx="8286750" cy="4594860"/>
          </a:xfrm>
          <a:prstGeom prst="rect">
            <a:avLst/>
          </a:prstGeom>
          <a:noFill/>
          <a:ln w="9525">
            <a:noFill/>
            <a:miter lim="800000"/>
            <a:headEnd/>
            <a:tailEnd/>
          </a:ln>
        </p:spPr>
      </p:pic>
      <p:pic>
        <p:nvPicPr>
          <p:cNvPr id="89" name="Imagem 88" descr="SPEM Meta Model"/>
          <p:cNvPicPr/>
          <p:nvPr/>
        </p:nvPicPr>
        <p:blipFill>
          <a:blip r:embed="rId6" cstate="print"/>
          <a:srcRect/>
          <a:stretch>
            <a:fillRect/>
          </a:stretch>
        </p:blipFill>
        <p:spPr bwMode="auto">
          <a:xfrm>
            <a:off x="20180126" y="15585687"/>
            <a:ext cx="3901440" cy="2118360"/>
          </a:xfrm>
          <a:prstGeom prst="rect">
            <a:avLst/>
          </a:prstGeom>
          <a:noFill/>
          <a:ln w="9525">
            <a:noFill/>
            <a:miter lim="800000"/>
            <a:headEnd/>
            <a:tailEnd/>
          </a:ln>
        </p:spPr>
      </p:pic>
      <p:pic>
        <p:nvPicPr>
          <p:cNvPr id="90" name="Imagem 89" descr="http://blogdosanalistas.files.wordpress.com/2010/12/uml_class-diagram2.gif"/>
          <p:cNvPicPr/>
          <p:nvPr/>
        </p:nvPicPr>
        <p:blipFill>
          <a:blip r:embed="rId7" cstate="print"/>
          <a:srcRect/>
          <a:stretch>
            <a:fillRect/>
          </a:stretch>
        </p:blipFill>
        <p:spPr bwMode="auto">
          <a:xfrm>
            <a:off x="17011774" y="15513679"/>
            <a:ext cx="2190750" cy="2247900"/>
          </a:xfrm>
          <a:prstGeom prst="rect">
            <a:avLst/>
          </a:prstGeom>
          <a:noFill/>
          <a:ln w="9525">
            <a:noFill/>
            <a:miter lim="800000"/>
            <a:headEnd/>
            <a:tailEnd/>
          </a:ln>
        </p:spPr>
      </p:pic>
      <p:sp>
        <p:nvSpPr>
          <p:cNvPr id="91" name="Rectângulo 90"/>
          <p:cNvSpPr/>
          <p:nvPr/>
        </p:nvSpPr>
        <p:spPr>
          <a:xfrm>
            <a:off x="20938680" y="14649583"/>
            <a:ext cx="214674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SPEM</a:t>
            </a:r>
            <a:endParaRPr lang="pt-P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2" name="Rectângulo 91"/>
          <p:cNvSpPr/>
          <p:nvPr/>
        </p:nvSpPr>
        <p:spPr>
          <a:xfrm>
            <a:off x="34734126" y="21346327"/>
            <a:ext cx="222368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BPMN</a:t>
            </a:r>
            <a:endParaRPr lang="pt-P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3" name="Rectângulo 92"/>
          <p:cNvSpPr/>
          <p:nvPr/>
        </p:nvSpPr>
        <p:spPr>
          <a:xfrm>
            <a:off x="17425096" y="14649583"/>
            <a:ext cx="168507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UML</a:t>
            </a:r>
            <a:endParaRPr lang="pt-P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4" name="Rectângulo arredondado 93"/>
          <p:cNvSpPr/>
          <p:nvPr/>
        </p:nvSpPr>
        <p:spPr bwMode="auto">
          <a:xfrm>
            <a:off x="16219686" y="14721591"/>
            <a:ext cx="8208912" cy="331236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pic>
        <p:nvPicPr>
          <p:cNvPr id="95" name="Imagem 94" descr="SPEM Meta Model"/>
          <p:cNvPicPr/>
          <p:nvPr/>
        </p:nvPicPr>
        <p:blipFill>
          <a:blip r:embed="rId6" cstate="print"/>
          <a:srcRect/>
          <a:stretch>
            <a:fillRect/>
          </a:stretch>
        </p:blipFill>
        <p:spPr bwMode="auto">
          <a:xfrm>
            <a:off x="20180126" y="19258095"/>
            <a:ext cx="3901440" cy="2118360"/>
          </a:xfrm>
          <a:prstGeom prst="rect">
            <a:avLst/>
          </a:prstGeom>
          <a:noFill/>
          <a:ln w="9525">
            <a:noFill/>
            <a:miter lim="800000"/>
            <a:headEnd/>
            <a:tailEnd/>
          </a:ln>
        </p:spPr>
      </p:pic>
      <p:pic>
        <p:nvPicPr>
          <p:cNvPr id="96" name="Imagem 95" descr="http://blogdosanalistas.files.wordpress.com/2010/12/uml_class-diagram2.gif"/>
          <p:cNvPicPr/>
          <p:nvPr/>
        </p:nvPicPr>
        <p:blipFill>
          <a:blip r:embed="rId7" cstate="print"/>
          <a:srcRect/>
          <a:stretch>
            <a:fillRect/>
          </a:stretch>
        </p:blipFill>
        <p:spPr bwMode="auto">
          <a:xfrm>
            <a:off x="17011774" y="19186087"/>
            <a:ext cx="2190750" cy="2247900"/>
          </a:xfrm>
          <a:prstGeom prst="rect">
            <a:avLst/>
          </a:prstGeom>
          <a:noFill/>
          <a:ln w="9525">
            <a:noFill/>
            <a:miter lim="800000"/>
            <a:headEnd/>
            <a:tailEnd/>
          </a:ln>
        </p:spPr>
      </p:pic>
      <p:sp>
        <p:nvSpPr>
          <p:cNvPr id="97" name="Rectângulo 96"/>
          <p:cNvSpPr/>
          <p:nvPr/>
        </p:nvSpPr>
        <p:spPr>
          <a:xfrm>
            <a:off x="20938680" y="18321991"/>
            <a:ext cx="214674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SPEM</a:t>
            </a:r>
            <a:endParaRPr lang="pt-P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8" name="Rectângulo 97"/>
          <p:cNvSpPr/>
          <p:nvPr/>
        </p:nvSpPr>
        <p:spPr>
          <a:xfrm>
            <a:off x="17425096" y="18321991"/>
            <a:ext cx="168507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UML</a:t>
            </a:r>
            <a:endParaRPr lang="pt-P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9" name="Rectângulo arredondado 98"/>
          <p:cNvSpPr/>
          <p:nvPr/>
        </p:nvSpPr>
        <p:spPr bwMode="auto">
          <a:xfrm>
            <a:off x="16219686" y="18393999"/>
            <a:ext cx="8208912" cy="331236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pic>
        <p:nvPicPr>
          <p:cNvPr id="100" name="Imagem 99" descr="SPEM Meta Model"/>
          <p:cNvPicPr/>
          <p:nvPr/>
        </p:nvPicPr>
        <p:blipFill>
          <a:blip r:embed="rId6" cstate="print"/>
          <a:srcRect/>
          <a:stretch>
            <a:fillRect/>
          </a:stretch>
        </p:blipFill>
        <p:spPr bwMode="auto">
          <a:xfrm>
            <a:off x="20180126" y="22930503"/>
            <a:ext cx="3901440" cy="2118360"/>
          </a:xfrm>
          <a:prstGeom prst="rect">
            <a:avLst/>
          </a:prstGeom>
          <a:noFill/>
          <a:ln w="9525">
            <a:noFill/>
            <a:miter lim="800000"/>
            <a:headEnd/>
            <a:tailEnd/>
          </a:ln>
        </p:spPr>
      </p:pic>
      <p:pic>
        <p:nvPicPr>
          <p:cNvPr id="101" name="Imagem 100" descr="http://blogdosanalistas.files.wordpress.com/2010/12/uml_class-diagram2.gif"/>
          <p:cNvPicPr/>
          <p:nvPr/>
        </p:nvPicPr>
        <p:blipFill>
          <a:blip r:embed="rId7" cstate="print"/>
          <a:srcRect/>
          <a:stretch>
            <a:fillRect/>
          </a:stretch>
        </p:blipFill>
        <p:spPr bwMode="auto">
          <a:xfrm>
            <a:off x="17011774" y="22858495"/>
            <a:ext cx="2190750" cy="2247900"/>
          </a:xfrm>
          <a:prstGeom prst="rect">
            <a:avLst/>
          </a:prstGeom>
          <a:noFill/>
          <a:ln w="9525">
            <a:noFill/>
            <a:miter lim="800000"/>
            <a:headEnd/>
            <a:tailEnd/>
          </a:ln>
        </p:spPr>
      </p:pic>
      <p:sp>
        <p:nvSpPr>
          <p:cNvPr id="102" name="Rectângulo 101"/>
          <p:cNvSpPr/>
          <p:nvPr/>
        </p:nvSpPr>
        <p:spPr>
          <a:xfrm>
            <a:off x="20938680" y="21994399"/>
            <a:ext cx="214674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SPEM</a:t>
            </a:r>
            <a:endParaRPr lang="pt-P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3" name="Rectângulo 102"/>
          <p:cNvSpPr/>
          <p:nvPr/>
        </p:nvSpPr>
        <p:spPr>
          <a:xfrm>
            <a:off x="17425096" y="21994399"/>
            <a:ext cx="168507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UML</a:t>
            </a:r>
            <a:endParaRPr lang="pt-P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4" name="Rectângulo arredondado 103"/>
          <p:cNvSpPr/>
          <p:nvPr/>
        </p:nvSpPr>
        <p:spPr bwMode="auto">
          <a:xfrm>
            <a:off x="16219686" y="22066407"/>
            <a:ext cx="8208912" cy="331236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05" name="Seta entalhada para a direita 104"/>
          <p:cNvSpPr/>
          <p:nvPr/>
        </p:nvSpPr>
        <p:spPr bwMode="auto">
          <a:xfrm>
            <a:off x="12691294" y="16017735"/>
            <a:ext cx="3456384" cy="936104"/>
          </a:xfrm>
          <a:prstGeom prst="notch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06" name="Seta entalhada para a direita 105"/>
          <p:cNvSpPr/>
          <p:nvPr/>
        </p:nvSpPr>
        <p:spPr bwMode="auto">
          <a:xfrm>
            <a:off x="12691294" y="19546127"/>
            <a:ext cx="3456384" cy="936104"/>
          </a:xfrm>
          <a:prstGeom prst="notch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07" name="Seta entalhada para a direita 106"/>
          <p:cNvSpPr/>
          <p:nvPr/>
        </p:nvSpPr>
        <p:spPr bwMode="auto">
          <a:xfrm>
            <a:off x="12691294" y="23362551"/>
            <a:ext cx="3456384" cy="936104"/>
          </a:xfrm>
          <a:prstGeom prst="notch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08" name="Seta de movimento para a direita 107"/>
          <p:cNvSpPr/>
          <p:nvPr/>
        </p:nvSpPr>
        <p:spPr bwMode="auto">
          <a:xfrm rot="2029504">
            <a:off x="23847398" y="18339558"/>
            <a:ext cx="10332129" cy="1440000"/>
          </a:xfrm>
          <a:prstGeom prst="strip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09" name="Seta de movimento para a direita 108"/>
          <p:cNvSpPr/>
          <p:nvPr/>
        </p:nvSpPr>
        <p:spPr bwMode="auto">
          <a:xfrm>
            <a:off x="24428598" y="23146687"/>
            <a:ext cx="7272808" cy="1440000"/>
          </a:xfrm>
          <a:prstGeom prst="strip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10" name="Seta de movimento para a direita 109"/>
          <p:cNvSpPr/>
          <p:nvPr/>
        </p:nvSpPr>
        <p:spPr bwMode="auto">
          <a:xfrm rot="1279827">
            <a:off x="24342917" y="20540492"/>
            <a:ext cx="7870210" cy="1440000"/>
          </a:xfrm>
          <a:prstGeom prst="striped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11" name="Rectângulo 110"/>
          <p:cNvSpPr/>
          <p:nvPr/>
        </p:nvSpPr>
        <p:spPr>
          <a:xfrm>
            <a:off x="6498606" y="11611595"/>
            <a:ext cx="460851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PT"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MLEARN</a:t>
            </a:r>
            <a:endParaRPr lang="pt-PT" sz="7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1289</TotalTime>
  <Words>510</Words>
  <Application>Microsoft Office PowerPoint</Application>
  <PresentationFormat>Custom</PresentationFormat>
  <Paragraphs>27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66</cp:revision>
  <dcterms:created xsi:type="dcterms:W3CDTF">2005-08-05T10:55:41Z</dcterms:created>
  <dcterms:modified xsi:type="dcterms:W3CDTF">2011-09-23T08:44:31Z</dcterms:modified>
</cp:coreProperties>
</file>