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808525" cy="30279975"/>
  <p:notesSz cx="29819600" cy="423418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120" y="1890"/>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12925077" cy="2119462"/>
          </a:xfrm>
          <a:prstGeom prst="rect">
            <a:avLst/>
          </a:prstGeom>
        </p:spPr>
        <p:txBody>
          <a:bodyPr vert="horz" lIns="394536" tIns="197268" rIns="394536" bIns="197268" rtlCol="0"/>
          <a:lstStyle>
            <a:lvl1pPr algn="l">
              <a:defRPr sz="5200"/>
            </a:lvl1pPr>
          </a:lstStyle>
          <a:p>
            <a:endParaRPr lang="pt-PT"/>
          </a:p>
        </p:txBody>
      </p:sp>
      <p:sp>
        <p:nvSpPr>
          <p:cNvPr id="3" name="Marcador de Posição da Data 2"/>
          <p:cNvSpPr>
            <a:spLocks noGrp="1"/>
          </p:cNvSpPr>
          <p:nvPr>
            <p:ph type="dt" idx="1"/>
          </p:nvPr>
        </p:nvSpPr>
        <p:spPr>
          <a:xfrm>
            <a:off x="16887561" y="0"/>
            <a:ext cx="12925077" cy="2119462"/>
          </a:xfrm>
          <a:prstGeom prst="rect">
            <a:avLst/>
          </a:prstGeom>
        </p:spPr>
        <p:txBody>
          <a:bodyPr vert="horz" lIns="394536" tIns="197268" rIns="394536" bIns="197268" rtlCol="0"/>
          <a:lstStyle>
            <a:lvl1pPr algn="r">
              <a:defRPr sz="5200"/>
            </a:lvl1pPr>
          </a:lstStyle>
          <a:p>
            <a:fld id="{345BE77E-A6AD-4C09-887E-0C05638FDAFC}" type="datetimeFigureOut">
              <a:rPr lang="pt-PT" smtClean="0"/>
              <a:pPr/>
              <a:t>15-09-2011</a:t>
            </a:fld>
            <a:endParaRPr lang="pt-PT"/>
          </a:p>
        </p:txBody>
      </p:sp>
      <p:sp>
        <p:nvSpPr>
          <p:cNvPr id="4" name="Marcador de Posição da Imagem do Diapositivo 3"/>
          <p:cNvSpPr>
            <a:spLocks noGrp="1" noRot="1" noChangeAspect="1"/>
          </p:cNvSpPr>
          <p:nvPr>
            <p:ph type="sldImg" idx="2"/>
          </p:nvPr>
        </p:nvSpPr>
        <p:spPr>
          <a:xfrm>
            <a:off x="3686175" y="3176588"/>
            <a:ext cx="22447250" cy="15878175"/>
          </a:xfrm>
          <a:prstGeom prst="rect">
            <a:avLst/>
          </a:prstGeom>
          <a:noFill/>
          <a:ln w="12700">
            <a:solidFill>
              <a:prstClr val="black"/>
            </a:solidFill>
          </a:ln>
        </p:spPr>
        <p:txBody>
          <a:bodyPr vert="horz" lIns="394536" tIns="197268" rIns="394536" bIns="197268" rtlCol="0" anchor="ctr"/>
          <a:lstStyle/>
          <a:p>
            <a:endParaRPr lang="pt-PT"/>
          </a:p>
        </p:txBody>
      </p:sp>
      <p:sp>
        <p:nvSpPr>
          <p:cNvPr id="5" name="Marcador de Posição de Notas 4"/>
          <p:cNvSpPr>
            <a:spLocks noGrp="1"/>
          </p:cNvSpPr>
          <p:nvPr>
            <p:ph type="body" sz="quarter" idx="3"/>
          </p:nvPr>
        </p:nvSpPr>
        <p:spPr>
          <a:xfrm>
            <a:off x="2980569" y="20111171"/>
            <a:ext cx="23858466" cy="19054825"/>
          </a:xfrm>
          <a:prstGeom prst="rect">
            <a:avLst/>
          </a:prstGeom>
        </p:spPr>
        <p:txBody>
          <a:bodyPr vert="horz" lIns="394536" tIns="197268" rIns="394536" bIns="197268"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40215571"/>
            <a:ext cx="12925077" cy="2119458"/>
          </a:xfrm>
          <a:prstGeom prst="rect">
            <a:avLst/>
          </a:prstGeom>
        </p:spPr>
        <p:txBody>
          <a:bodyPr vert="horz" lIns="394536" tIns="197268" rIns="394536" bIns="197268" rtlCol="0" anchor="b"/>
          <a:lstStyle>
            <a:lvl1pPr algn="l">
              <a:defRPr sz="5200"/>
            </a:lvl1pPr>
          </a:lstStyle>
          <a:p>
            <a:endParaRPr lang="pt-PT"/>
          </a:p>
        </p:txBody>
      </p:sp>
      <p:sp>
        <p:nvSpPr>
          <p:cNvPr id="7" name="Marcador de Posição do Número do Diapositivo 6"/>
          <p:cNvSpPr>
            <a:spLocks noGrp="1"/>
          </p:cNvSpPr>
          <p:nvPr>
            <p:ph type="sldNum" sz="quarter" idx="5"/>
          </p:nvPr>
        </p:nvSpPr>
        <p:spPr>
          <a:xfrm>
            <a:off x="16887561" y="40215571"/>
            <a:ext cx="12925077" cy="2119458"/>
          </a:xfrm>
          <a:prstGeom prst="rect">
            <a:avLst/>
          </a:prstGeom>
        </p:spPr>
        <p:txBody>
          <a:bodyPr vert="horz" lIns="394536" tIns="197268" rIns="394536" bIns="197268" rtlCol="0" anchor="b"/>
          <a:lstStyle>
            <a:lvl1pPr algn="r">
              <a:defRPr sz="5200"/>
            </a:lvl1pPr>
          </a:lstStyle>
          <a:p>
            <a:fld id="{869FEA66-88F2-406B-BFC8-88AAEFC00708}" type="slidenum">
              <a:rPr lang="pt-PT" smtClean="0"/>
              <a:pPr/>
              <a:t>‹nº›</a:t>
            </a:fld>
            <a:endParaRPr lang="pt-PT"/>
          </a:p>
        </p:txBody>
      </p:sp>
    </p:spTree>
    <p:extLst>
      <p:ext uri="{BB962C8B-B14F-4D97-AF65-F5344CB8AC3E}">
        <p14:creationId xmlns="" xmlns:p14="http://schemas.microsoft.com/office/powerpoint/2010/main" val="284618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869FEA66-88F2-406B-BFC8-88AAEFC00708}" type="slidenum">
              <a:rPr lang="pt-PT" smtClean="0"/>
              <a:pPr/>
              <a:t>1</a:t>
            </a:fld>
            <a:endParaRPr lang="pt-PT"/>
          </a:p>
        </p:txBody>
      </p:sp>
    </p:spTree>
    <p:extLst>
      <p:ext uri="{BB962C8B-B14F-4D97-AF65-F5344CB8AC3E}">
        <p14:creationId xmlns="" xmlns:p14="http://schemas.microsoft.com/office/powerpoint/2010/main" val="143097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notesSlide" Target="../notesSlides/notesSlide1.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slideLayout" Target="../slideLayouts/slideLayout7.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 xmlns:p14="http://schemas.microsoft.com/office/powerpoint/2010/main" val="112053939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ISISE, Departament of Civil Engineering</a:t>
                      </a:r>
                      <a:endParaRPr kumimoji="0" lang="en-US"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30" name="Photo Editor Photo" r:id="rId4" imgW="4009524" imgH="1991003" progId="">
              <p:embed/>
            </p:oleObj>
          </a:graphicData>
        </a:graphic>
      </p:graphicFrame>
      <p:graphicFrame>
        <p:nvGraphicFramePr>
          <p:cNvPr id="2260" name="Group 212"/>
          <p:cNvGraphicFramePr>
            <a:graphicFrameLocks noGrp="1"/>
          </p:cNvGraphicFramePr>
          <p:nvPr>
            <p:extLst>
              <p:ext uri="{D42A27DB-BD31-4B8C-83A1-F6EECF244321}">
                <p14:modId xmlns="" xmlns:p14="http://schemas.microsoft.com/office/powerpoint/2010/main" val="31159863"/>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a:t>
                      </a:r>
                      <a:r>
                        <a:rPr kumimoji="0" lang="pt-PT" sz="4000" b="0" i="0" u="none" strike="noStrike" cap="none" normalizeH="0" baseline="0" smtClean="0">
                          <a:ln>
                            <a:noFill/>
                          </a:ln>
                          <a:solidFill>
                            <a:schemeClr val="tx1"/>
                          </a:solidFill>
                          <a:effectLst/>
                          <a:latin typeface="Arial" charset="0"/>
                        </a:rPr>
                        <a:t>- </a:t>
                      </a:r>
                      <a:r>
                        <a:rPr kumimoji="0" lang="pt-PT" sz="4000" b="0" i="0" u="none" strike="noStrike" cap="none" normalizeH="0" baseline="0" smtClean="0">
                          <a:ln>
                            <a:noFill/>
                          </a:ln>
                          <a:solidFill>
                            <a:schemeClr val="tx1"/>
                          </a:solidFill>
                          <a:effectLst/>
                          <a:latin typeface="Arial" charset="0"/>
                        </a:rPr>
                        <a:t>24 </a:t>
                      </a:r>
                      <a:r>
                        <a:rPr kumimoji="0" lang="pt-PT" sz="4000" b="0" i="0" u="none" strike="noStrike" cap="none" normalizeH="0" baseline="0" smtClean="0">
                          <a:ln>
                            <a:noFill/>
                          </a:ln>
                          <a:solidFill>
                            <a:schemeClr val="tx1"/>
                          </a:solidFill>
                          <a:effectLst/>
                          <a:latin typeface="Arial" charset="0"/>
                        </a:rPr>
                        <a:t>a </a:t>
                      </a:r>
                      <a:r>
                        <a:rPr kumimoji="0" lang="pt-PT" sz="4000" b="0" i="0" u="none" strike="noStrike" cap="none" normalizeH="0" baseline="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5635625"/>
            <a:ext cx="12817475" cy="16373713"/>
          </a:xfrm>
          <a:prstGeom prst="rect">
            <a:avLst/>
          </a:prstGeom>
          <a:noFill/>
          <a:ln w="9525">
            <a:noFill/>
            <a:miter lim="800000"/>
            <a:headEnd/>
            <a:tailEnd/>
          </a:ln>
        </p:spPr>
        <p:txBody>
          <a:bodyPr wrap="square">
            <a:spAutoFit/>
          </a:bodyPr>
          <a:lstStyle/>
          <a:p>
            <a:pPr defTabSz="2952750">
              <a:spcBef>
                <a:spcPct val="50000"/>
              </a:spcBef>
            </a:pPr>
            <a:r>
              <a:rPr lang="en-US" sz="3600" b="1" dirty="0" smtClean="0"/>
              <a:t>Introduction</a:t>
            </a:r>
            <a:endParaRPr lang="en-US" sz="3600" b="1" dirty="0"/>
          </a:p>
          <a:p>
            <a:pPr algn="just" defTabSz="2952750">
              <a:spcBef>
                <a:spcPct val="50000"/>
              </a:spcBef>
              <a:spcAft>
                <a:spcPts val="1200"/>
              </a:spcAft>
            </a:pPr>
            <a:r>
              <a:rPr lang="en-GB" dirty="0" smtClean="0"/>
              <a:t>The main interest on using construction sandwich panels is related to the structural and thermal efficiency that can be achieved with this technology. Traditionally, these sandwich panels adopt two conventionally reinforced concrete layers (also known as </a:t>
            </a:r>
            <a:r>
              <a:rPr lang="en-GB" dirty="0" err="1" smtClean="0"/>
              <a:t>wythes</a:t>
            </a:r>
            <a:r>
              <a:rPr lang="en-GB" dirty="0" smtClean="0"/>
              <a:t>) and metallic connectors between both of them. Due to their high thermal conductivity, the metallic connectors in these insulated wall panels generally cause thermal bridges on the building envelope that increase heat flow.</a:t>
            </a:r>
          </a:p>
          <a:p>
            <a:pPr algn="just" defTabSz="2952750">
              <a:spcBef>
                <a:spcPct val="50000"/>
              </a:spcBef>
              <a:spcAft>
                <a:spcPts val="1200"/>
              </a:spcAft>
            </a:pPr>
            <a:endParaRPr lang="en-GB" dirty="0" smtClean="0"/>
          </a:p>
          <a:p>
            <a:pPr algn="just" defTabSz="2952750">
              <a:spcBef>
                <a:spcPct val="50000"/>
              </a:spcBef>
              <a:spcAft>
                <a:spcPts val="1200"/>
              </a:spcAft>
            </a:pPr>
            <a:endParaRPr lang="en-GB" dirty="0" smtClean="0"/>
          </a:p>
          <a:p>
            <a:pPr algn="just" defTabSz="2952750">
              <a:spcBef>
                <a:spcPct val="50000"/>
              </a:spcBef>
              <a:spcAft>
                <a:spcPts val="1200"/>
              </a:spcAft>
            </a:pPr>
            <a:endParaRPr lang="en-GB" dirty="0" smtClean="0"/>
          </a:p>
          <a:p>
            <a:pPr algn="just" defTabSz="2952750">
              <a:spcBef>
                <a:spcPct val="50000"/>
              </a:spcBef>
              <a:spcAft>
                <a:spcPts val="1200"/>
              </a:spcAft>
            </a:pPr>
            <a:endParaRPr lang="en-GB" dirty="0" smtClean="0"/>
          </a:p>
          <a:p>
            <a:pPr algn="just" defTabSz="2952750">
              <a:spcBef>
                <a:spcPct val="50000"/>
              </a:spcBef>
              <a:spcAft>
                <a:spcPts val="1200"/>
              </a:spcAft>
            </a:pPr>
            <a:endParaRPr lang="en-GB" dirty="0" smtClean="0"/>
          </a:p>
          <a:p>
            <a:pPr algn="just" defTabSz="2952750">
              <a:spcBef>
                <a:spcPct val="50000"/>
              </a:spcBef>
              <a:spcAft>
                <a:spcPts val="1200"/>
              </a:spcAft>
            </a:pPr>
            <a:endParaRPr lang="en-US" dirty="0" smtClean="0"/>
          </a:p>
          <a:p>
            <a:pPr defTabSz="2952750">
              <a:spcBef>
                <a:spcPct val="50000"/>
              </a:spcBef>
            </a:pPr>
            <a:endParaRPr lang="pt-PT" sz="3600" b="1" dirty="0" smtClean="0"/>
          </a:p>
          <a:p>
            <a:pPr defTabSz="2952750">
              <a:spcBef>
                <a:spcPct val="50000"/>
              </a:spcBef>
            </a:pPr>
            <a:endParaRPr lang="pt-PT" sz="3600" b="1" dirty="0" smtClean="0"/>
          </a:p>
          <a:p>
            <a:pPr defTabSz="2952750">
              <a:spcBef>
                <a:spcPct val="50000"/>
              </a:spcBef>
            </a:pPr>
            <a:endParaRPr lang="pt-PT" sz="3000" b="1" dirty="0" smtClean="0"/>
          </a:p>
          <a:p>
            <a:pPr defTabSz="2952750">
              <a:spcBef>
                <a:spcPct val="50000"/>
              </a:spcBef>
            </a:pPr>
            <a:r>
              <a:rPr lang="pt-PT" sz="3600" b="1" dirty="0" err="1" smtClean="0"/>
              <a:t>Aim</a:t>
            </a:r>
            <a:endParaRPr lang="pt-PT" sz="3600" b="1" dirty="0"/>
          </a:p>
          <a:p>
            <a:pPr algn="just" defTabSz="2952750">
              <a:spcBef>
                <a:spcPct val="50000"/>
              </a:spcBef>
            </a:pPr>
            <a:r>
              <a:rPr lang="en-GB" dirty="0" smtClean="0"/>
              <a:t>The present research work aims to propose an innovative thermally efficient prefabricated structural sandwich panel composed by external thin steel fibre reinforced self-compacting concrete (SFRSCC) layers, a lightweight thermally insulating core material, and fibre reinforced polymer (FRP) shear connectors.</a:t>
            </a:r>
            <a:endParaRPr lang="pt-PT" dirty="0"/>
          </a:p>
        </p:txBody>
      </p:sp>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smtClean="0"/>
              <a:t>RODRIGO LAMEIRAS*</a:t>
            </a:r>
            <a:endParaRPr lang="en-US" sz="4000" dirty="0"/>
          </a:p>
          <a:p>
            <a:pPr algn="ctr" defTabSz="2952750">
              <a:spcBef>
                <a:spcPct val="20000"/>
              </a:spcBef>
            </a:pPr>
            <a:r>
              <a:rPr lang="en-US" sz="4000" dirty="0" err="1" smtClean="0"/>
              <a:t>Joaquim</a:t>
            </a:r>
            <a:r>
              <a:rPr lang="en-US" sz="4000" dirty="0" smtClean="0"/>
              <a:t> Barros, Miguel </a:t>
            </a:r>
            <a:r>
              <a:rPr lang="en-US" sz="4000" dirty="0" err="1" smtClean="0"/>
              <a:t>Azenha</a:t>
            </a:r>
            <a:r>
              <a:rPr lang="en-US" sz="4000" dirty="0" smtClean="0"/>
              <a:t> and Isabel </a:t>
            </a:r>
            <a:r>
              <a:rPr lang="en-US" sz="4000" dirty="0" err="1" smtClean="0"/>
              <a:t>Valente</a:t>
            </a:r>
            <a:endParaRPr lang="en-US" sz="4000" dirty="0"/>
          </a:p>
          <a:p>
            <a:pPr algn="ctr" defTabSz="2952750">
              <a:spcBef>
                <a:spcPct val="50000"/>
              </a:spcBef>
            </a:pPr>
            <a:r>
              <a:rPr lang="pt-PT" dirty="0"/>
              <a:t>* </a:t>
            </a:r>
            <a:r>
              <a:rPr lang="pt-PT" dirty="0" smtClean="0"/>
              <a:t>rmlameiras@civil.uminho.pt</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800" b="1" dirty="0" smtClean="0"/>
              <a:t>SANDWICH STRUCTURAL PANELS COMPRISING THIN-WALLED STEEL FIBRE REINFORCED </a:t>
            </a:r>
            <a:r>
              <a:rPr lang="en-US" sz="4800" b="1" smtClean="0"/>
              <a:t>SELF-COMPACTING CONCRETE </a:t>
            </a:r>
            <a:r>
              <a:rPr lang="en-US" sz="4800" b="1" dirty="0" smtClean="0"/>
              <a:t>(SFRSCC) AND FIBRE REINFORCED POLYMER (FRP) CONNECTOR</a:t>
            </a:r>
            <a:endParaRPr lang="en-US" sz="4800" b="1" dirty="0"/>
          </a:p>
        </p:txBody>
      </p:sp>
      <p:pic>
        <p:nvPicPr>
          <p:cNvPr id="1037" name="Picture 217"/>
          <p:cNvPicPr>
            <a:picLocks noChangeAspect="1" noChangeArrowheads="1"/>
          </p:cNvPicPr>
          <p:nvPr/>
        </p:nvPicPr>
        <p:blipFill>
          <a:blip r:embed="rId5" cstate="print"/>
          <a:srcRect/>
          <a:stretch>
            <a:fillRect/>
          </a:stretch>
        </p:blipFill>
        <p:spPr bwMode="auto">
          <a:xfrm>
            <a:off x="39490825" y="2718707"/>
            <a:ext cx="2678572" cy="900000"/>
          </a:xfrm>
          <a:prstGeom prst="rect">
            <a:avLst/>
          </a:prstGeom>
          <a:noFill/>
          <a:ln w="9525">
            <a:noFill/>
            <a:miter lim="800000"/>
            <a:headEnd/>
            <a:tailEnd/>
          </a:ln>
        </p:spPr>
      </p:pic>
      <p:sp>
        <p:nvSpPr>
          <p:cNvPr id="1038" name="Text Box 214"/>
          <p:cNvSpPr txBox="1">
            <a:spLocks noChangeArrowheads="1"/>
          </p:cNvSpPr>
          <p:nvPr/>
        </p:nvSpPr>
        <p:spPr bwMode="auto">
          <a:xfrm>
            <a:off x="14851063" y="5605463"/>
            <a:ext cx="12817475" cy="23388454"/>
          </a:xfrm>
          <a:prstGeom prst="rect">
            <a:avLst/>
          </a:prstGeom>
          <a:noFill/>
          <a:ln w="9525">
            <a:noFill/>
            <a:miter lim="800000"/>
            <a:headEnd/>
            <a:tailEnd/>
          </a:ln>
        </p:spPr>
        <p:txBody>
          <a:bodyPr>
            <a:spAutoFit/>
          </a:bodyPr>
          <a:lstStyle/>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r>
              <a:rPr lang="en-US" sz="3600" b="1" dirty="0" smtClean="0"/>
              <a:t>Optimization of the Sandwich Panel Concept</a:t>
            </a:r>
          </a:p>
          <a:p>
            <a:pPr algn="just" defTabSz="2952750">
              <a:spcBef>
                <a:spcPct val="50000"/>
              </a:spcBef>
            </a:pPr>
            <a:r>
              <a:rPr lang="en-GB" dirty="0" smtClean="0"/>
              <a:t>The optimization of sandwich panel concept was done by numerical modelling with recourse to linear FE analysis (FEMIX). Panels with 5,0m width and 2,5m tall were studied, with concrete layers represented by shell elements and the connectors by shell and beam elements.</a:t>
            </a:r>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spcAft>
                <a:spcPts val="1900"/>
              </a:spcAft>
            </a:pPr>
            <a:r>
              <a:rPr lang="en-GB" dirty="0" smtClean="0"/>
              <a:t>The results shown that the use of trusses as connectors leads to higher stress levels on the SFRSCC layers. Increasing the thickness of the concrete in the vicinity of the connections is an effective solution to reduce tensile stresses in the </a:t>
            </a:r>
            <a:r>
              <a:rPr lang="en-GB" dirty="0" err="1" smtClean="0"/>
              <a:t>wythes</a:t>
            </a:r>
            <a:r>
              <a:rPr lang="en-GB" dirty="0" smtClean="0"/>
              <a:t>, which provides wider safety margins for cracking.</a:t>
            </a:r>
          </a:p>
          <a:p>
            <a:pPr algn="just" defTabSz="2952750">
              <a:spcBef>
                <a:spcPct val="50000"/>
              </a:spcBef>
            </a:pPr>
            <a:r>
              <a:rPr lang="en-US" sz="3600" b="1" dirty="0" smtClean="0"/>
              <a:t>Connections between FRP and SFRSCC – Pull out tests</a:t>
            </a:r>
          </a:p>
          <a:p>
            <a:pPr algn="just" defTabSz="2952750">
              <a:spcBef>
                <a:spcPct val="50000"/>
              </a:spcBef>
            </a:pPr>
            <a:r>
              <a:rPr lang="en-GB" dirty="0" smtClean="0"/>
              <a:t>A preliminary experimental program was performed to compare the mechanical behaviour of several connector configurations through pull-out tests. One type of adhesively bonded (C) and 3 types of embedded connections (referred to as L, T and Y) were tested. </a:t>
            </a:r>
          </a:p>
        </p:txBody>
      </p:sp>
      <p:sp>
        <p:nvSpPr>
          <p:cNvPr id="1041" name="Text Box 214"/>
          <p:cNvSpPr txBox="1">
            <a:spLocks noChangeArrowheads="1"/>
          </p:cNvSpPr>
          <p:nvPr/>
        </p:nvSpPr>
        <p:spPr bwMode="auto">
          <a:xfrm>
            <a:off x="28676600" y="5643563"/>
            <a:ext cx="12817475" cy="24052738"/>
          </a:xfrm>
          <a:prstGeom prst="rect">
            <a:avLst/>
          </a:prstGeom>
          <a:noFill/>
          <a:ln w="9525">
            <a:noFill/>
            <a:miter lim="800000"/>
            <a:headEnd/>
            <a:tailEnd/>
          </a:ln>
        </p:spPr>
        <p:txBody>
          <a:bodyPr>
            <a:spAutoFit/>
          </a:bodyPr>
          <a:lstStyle/>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r>
              <a:rPr lang="en-US" sz="3600" dirty="0" smtClean="0"/>
              <a:t> </a:t>
            </a:r>
            <a:endParaRPr lang="en-GB" sz="3600" dirty="0" smtClean="0"/>
          </a:p>
          <a:p>
            <a:pPr defTabSz="2952750">
              <a:spcBef>
                <a:spcPts val="600"/>
              </a:spcBef>
            </a:pPr>
            <a:endParaRPr lang="en-GB" sz="3600" dirty="0" smtClean="0"/>
          </a:p>
          <a:p>
            <a:pPr defTabSz="2952750">
              <a:spcBef>
                <a:spcPts val="600"/>
              </a:spcBef>
            </a:pPr>
            <a:endParaRPr lang="en-GB" sz="3600" dirty="0" smtClean="0"/>
          </a:p>
          <a:p>
            <a:pPr defTabSz="2952750">
              <a:spcBef>
                <a:spcPts val="600"/>
              </a:spcBef>
            </a:pPr>
            <a:endParaRPr lang="en-GB" sz="3600" dirty="0" smtClean="0"/>
          </a:p>
          <a:p>
            <a:pPr defTabSz="2952750">
              <a:spcBef>
                <a:spcPts val="600"/>
              </a:spcBef>
            </a:pPr>
            <a:endParaRPr lang="en-GB" sz="3600" dirty="0" smtClean="0"/>
          </a:p>
          <a:p>
            <a:pPr algn="just"/>
            <a:endParaRPr lang="en-GB" sz="3600" dirty="0" smtClean="0"/>
          </a:p>
          <a:p>
            <a:pPr algn="just"/>
            <a:endParaRPr lang="en-GB" sz="3600" dirty="0" smtClean="0"/>
          </a:p>
          <a:p>
            <a:pPr algn="just"/>
            <a:endParaRPr lang="en-GB" sz="3600" dirty="0" smtClean="0"/>
          </a:p>
          <a:p>
            <a:pPr algn="just"/>
            <a:endParaRPr lang="en-GB" dirty="0" smtClean="0"/>
          </a:p>
          <a:p>
            <a:pPr algn="just"/>
            <a:r>
              <a:rPr lang="en-GB" dirty="0" smtClean="0"/>
              <a:t>These preliminary tests evidence the possibility of attaining a pullout load that is considered enough for expected stress levels in the present application. Contrary for what is observed for the bonded connections, the embedded connections have shown a quite large ductility.</a:t>
            </a:r>
            <a:endParaRPr lang="pt-PT" dirty="0" smtClean="0"/>
          </a:p>
          <a:p>
            <a:r>
              <a:rPr lang="en-GB" dirty="0" smtClean="0"/>
              <a:t> </a:t>
            </a:r>
            <a:endParaRPr lang="pt-PT" dirty="0" smtClean="0"/>
          </a:p>
          <a:p>
            <a:r>
              <a:rPr lang="en-US" sz="3600" b="1" dirty="0" smtClean="0"/>
              <a:t>ACKNOWLEDGEMENTS</a:t>
            </a:r>
            <a:endParaRPr lang="pt-PT" sz="3600" b="1" dirty="0" smtClean="0"/>
          </a:p>
          <a:p>
            <a:pPr algn="just"/>
            <a:r>
              <a:rPr lang="en-GB" dirty="0" smtClean="0"/>
              <a:t>The first author would like to thank the FCT for financial support through the PhD grant SFRH/BD/64415/2009. The Authors acknowledge the support of the QREN research project number 5387.</a:t>
            </a:r>
            <a:endParaRPr lang="en-US" dirty="0" smtClean="0"/>
          </a:p>
        </p:txBody>
      </p:sp>
      <p:grpSp>
        <p:nvGrpSpPr>
          <p:cNvPr id="122" name="Grupo 121"/>
          <p:cNvGrpSpPr/>
          <p:nvPr/>
        </p:nvGrpSpPr>
        <p:grpSpPr>
          <a:xfrm>
            <a:off x="28835944" y="5791512"/>
            <a:ext cx="10115028" cy="6841051"/>
            <a:chOff x="30443362" y="6113454"/>
            <a:chExt cx="10835108" cy="7328059"/>
          </a:xfrm>
        </p:grpSpPr>
        <p:pic>
          <p:nvPicPr>
            <p:cNvPr id="102" name="Imagem 101"/>
            <p:cNvPicPr/>
            <p:nvPr/>
          </p:nvPicPr>
          <p:blipFill>
            <a:blip r:embed="rId6" cstate="print"/>
            <a:srcRect l="2247" t="21930" r="2247"/>
            <a:stretch>
              <a:fillRect/>
            </a:stretch>
          </p:blipFill>
          <p:spPr bwMode="auto">
            <a:xfrm>
              <a:off x="30443362" y="6463669"/>
              <a:ext cx="5434508" cy="6627628"/>
            </a:xfrm>
            <a:prstGeom prst="rect">
              <a:avLst/>
            </a:prstGeom>
            <a:noFill/>
            <a:ln w="9525">
              <a:noFill/>
              <a:miter lim="800000"/>
              <a:headEnd/>
              <a:tailEnd/>
            </a:ln>
          </p:spPr>
        </p:pic>
        <p:grpSp>
          <p:nvGrpSpPr>
            <p:cNvPr id="121" name="Grupo 120"/>
            <p:cNvGrpSpPr/>
            <p:nvPr/>
          </p:nvGrpSpPr>
          <p:grpSpPr>
            <a:xfrm>
              <a:off x="36453934" y="6113454"/>
              <a:ext cx="4824536" cy="7328059"/>
              <a:chOff x="36453934" y="6113454"/>
              <a:chExt cx="4824536" cy="7328059"/>
            </a:xfrm>
          </p:grpSpPr>
          <p:grpSp>
            <p:nvGrpSpPr>
              <p:cNvPr id="103" name="Grupo 102"/>
              <p:cNvGrpSpPr/>
              <p:nvPr/>
            </p:nvGrpSpPr>
            <p:grpSpPr>
              <a:xfrm>
                <a:off x="36453934" y="8362365"/>
                <a:ext cx="4824536" cy="5079148"/>
                <a:chOff x="180232" y="23903878"/>
                <a:chExt cx="3312368" cy="3045421"/>
              </a:xfrm>
            </p:grpSpPr>
            <p:sp>
              <p:nvSpPr>
                <p:cNvPr id="104" name="Retângulo 103"/>
                <p:cNvSpPr/>
                <p:nvPr/>
              </p:nvSpPr>
              <p:spPr bwMode="auto">
                <a:xfrm>
                  <a:off x="180232" y="24212995"/>
                  <a:ext cx="3312368" cy="27363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BR" sz="5800" b="0" i="0" u="none" strike="noStrike" cap="none" normalizeH="0" baseline="0" smtClean="0">
                    <a:ln>
                      <a:noFill/>
                    </a:ln>
                    <a:solidFill>
                      <a:schemeClr val="tx1"/>
                    </a:solidFill>
                    <a:effectLst/>
                    <a:latin typeface="Arial" charset="0"/>
                  </a:endParaRPr>
                </a:p>
              </p:txBody>
            </p:sp>
            <p:pic>
              <p:nvPicPr>
                <p:cNvPr id="105" name="Imagem 53" descr="Provete - L.png"/>
                <p:cNvPicPr>
                  <a:picLocks noChangeAspect="1"/>
                </p:cNvPicPr>
                <p:nvPr/>
              </p:nvPicPr>
              <p:blipFill>
                <a:blip r:embed="rId7" cstate="print"/>
                <a:srcRect/>
                <a:stretch>
                  <a:fillRect/>
                </a:stretch>
              </p:blipFill>
              <p:spPr bwMode="auto">
                <a:xfrm>
                  <a:off x="323329" y="24318189"/>
                  <a:ext cx="1745259" cy="761820"/>
                </a:xfrm>
                <a:prstGeom prst="rect">
                  <a:avLst/>
                </a:prstGeom>
                <a:noFill/>
                <a:ln w="9525">
                  <a:noFill/>
                  <a:miter lim="800000"/>
                  <a:headEnd/>
                  <a:tailEnd/>
                </a:ln>
              </p:spPr>
            </p:pic>
            <p:pic>
              <p:nvPicPr>
                <p:cNvPr id="106" name="Imagem 54" descr="Provete - T.png"/>
                <p:cNvPicPr>
                  <a:picLocks noChangeAspect="1"/>
                </p:cNvPicPr>
                <p:nvPr/>
              </p:nvPicPr>
              <p:blipFill>
                <a:blip r:embed="rId8" cstate="print"/>
                <a:srcRect/>
                <a:stretch>
                  <a:fillRect/>
                </a:stretch>
              </p:blipFill>
              <p:spPr bwMode="auto">
                <a:xfrm>
                  <a:off x="282650" y="25199200"/>
                  <a:ext cx="1814514" cy="763798"/>
                </a:xfrm>
                <a:prstGeom prst="rect">
                  <a:avLst/>
                </a:prstGeom>
                <a:noFill/>
                <a:ln w="9525">
                  <a:noFill/>
                  <a:miter lim="800000"/>
                  <a:headEnd/>
                  <a:tailEnd/>
                </a:ln>
              </p:spPr>
            </p:pic>
            <p:pic>
              <p:nvPicPr>
                <p:cNvPr id="107" name="Imagem 55" descr="Provete - Y.png"/>
                <p:cNvPicPr>
                  <a:picLocks noChangeAspect="1"/>
                </p:cNvPicPr>
                <p:nvPr/>
              </p:nvPicPr>
              <p:blipFill>
                <a:blip r:embed="rId9" cstate="print"/>
                <a:srcRect/>
                <a:stretch>
                  <a:fillRect/>
                </a:stretch>
              </p:blipFill>
              <p:spPr bwMode="auto">
                <a:xfrm>
                  <a:off x="325700" y="26076274"/>
                  <a:ext cx="1741301" cy="829096"/>
                </a:xfrm>
                <a:prstGeom prst="rect">
                  <a:avLst/>
                </a:prstGeom>
                <a:noFill/>
                <a:ln w="9525">
                  <a:noFill/>
                  <a:miter lim="800000"/>
                  <a:headEnd/>
                  <a:tailEnd/>
                </a:ln>
              </p:spPr>
            </p:pic>
            <p:sp>
              <p:nvSpPr>
                <p:cNvPr id="108" name="Text Box 5"/>
                <p:cNvSpPr txBox="1">
                  <a:spLocks noChangeArrowheads="1"/>
                </p:cNvSpPr>
                <p:nvPr/>
              </p:nvSpPr>
              <p:spPr bwMode="auto">
                <a:xfrm>
                  <a:off x="216744" y="23903878"/>
                  <a:ext cx="2771800" cy="432048"/>
                </a:xfrm>
                <a:prstGeom prst="rect">
                  <a:avLst/>
                </a:prstGeom>
                <a:noFill/>
                <a:ln w="6350" algn="ctr">
                  <a:noFill/>
                  <a:miter lim="800000"/>
                  <a:headEnd/>
                  <a:tailEnd/>
                </a:ln>
              </p:spPr>
              <p:txBody>
                <a:bodyPr/>
                <a:lstStyle/>
                <a:p>
                  <a:pPr>
                    <a:spcAft>
                      <a:spcPts val="1000"/>
                    </a:spcAft>
                  </a:pPr>
                  <a:r>
                    <a:rPr lang="en-GB" sz="2000" b="1" dirty="0" smtClean="0">
                      <a:solidFill>
                        <a:srgbClr val="C00000"/>
                      </a:solidFill>
                    </a:rPr>
                    <a:t>Embedded</a:t>
                  </a:r>
                  <a:endParaRPr lang="pt-BR" sz="2000" b="1" dirty="0" smtClean="0">
                    <a:solidFill>
                      <a:srgbClr val="C00000"/>
                    </a:solidFill>
                  </a:endParaRPr>
                </a:p>
              </p:txBody>
            </p:sp>
            <p:pic>
              <p:nvPicPr>
                <p:cNvPr id="109" name="Imagem 13"/>
                <p:cNvPicPr>
                  <a:picLocks noChangeAspect="1" noChangeArrowheads="1"/>
                </p:cNvPicPr>
                <p:nvPr/>
              </p:nvPicPr>
              <p:blipFill>
                <a:blip r:embed="rId10" cstate="print"/>
                <a:srcRect l="37370" t="19958" r="38357" b="21983"/>
                <a:stretch>
                  <a:fillRect/>
                </a:stretch>
              </p:blipFill>
              <p:spPr bwMode="auto">
                <a:xfrm>
                  <a:off x="2545636" y="24274499"/>
                  <a:ext cx="600067" cy="900000"/>
                </a:xfrm>
                <a:prstGeom prst="rect">
                  <a:avLst/>
                </a:prstGeom>
                <a:noFill/>
                <a:ln w="9525">
                  <a:noFill/>
                  <a:miter lim="800000"/>
                  <a:headEnd/>
                  <a:tailEnd/>
                </a:ln>
              </p:spPr>
            </p:pic>
            <p:pic>
              <p:nvPicPr>
                <p:cNvPr id="110" name="Imagem 36"/>
                <p:cNvPicPr>
                  <a:picLocks noChangeAspect="1" noChangeArrowheads="1"/>
                </p:cNvPicPr>
                <p:nvPr/>
              </p:nvPicPr>
              <p:blipFill>
                <a:blip r:embed="rId11" cstate="print"/>
                <a:srcRect l="28287" t="17010" r="42744" b="21320"/>
                <a:stretch>
                  <a:fillRect/>
                </a:stretch>
              </p:blipFill>
              <p:spPr bwMode="auto">
                <a:xfrm>
                  <a:off x="2521633" y="25174499"/>
                  <a:ext cx="648072" cy="864000"/>
                </a:xfrm>
                <a:prstGeom prst="rect">
                  <a:avLst/>
                </a:prstGeom>
                <a:noFill/>
                <a:ln w="9525">
                  <a:noFill/>
                  <a:miter lim="800000"/>
                  <a:headEnd/>
                  <a:tailEnd/>
                </a:ln>
              </p:spPr>
            </p:pic>
            <p:pic>
              <p:nvPicPr>
                <p:cNvPr id="111" name="Imagem 57"/>
                <p:cNvPicPr>
                  <a:picLocks noChangeAspect="1" noChangeArrowheads="1"/>
                </p:cNvPicPr>
                <p:nvPr/>
              </p:nvPicPr>
              <p:blipFill>
                <a:blip r:embed="rId12" cstate="print"/>
                <a:srcRect l="33182" t="20000" r="38528" b="24760"/>
                <a:stretch>
                  <a:fillRect/>
                </a:stretch>
              </p:blipFill>
              <p:spPr bwMode="auto">
                <a:xfrm>
                  <a:off x="2485630" y="26038595"/>
                  <a:ext cx="720079" cy="881765"/>
                </a:xfrm>
                <a:prstGeom prst="rect">
                  <a:avLst/>
                </a:prstGeom>
                <a:noFill/>
                <a:ln w="9525">
                  <a:noFill/>
                  <a:miter lim="800000"/>
                  <a:headEnd/>
                  <a:tailEnd/>
                </a:ln>
              </p:spPr>
            </p:pic>
            <p:sp>
              <p:nvSpPr>
                <p:cNvPr id="112" name="Text Box 5"/>
                <p:cNvSpPr txBox="1">
                  <a:spLocks noChangeArrowheads="1"/>
                </p:cNvSpPr>
                <p:nvPr/>
              </p:nvSpPr>
              <p:spPr bwMode="auto">
                <a:xfrm>
                  <a:off x="180232" y="26128183"/>
                  <a:ext cx="540060" cy="432048"/>
                </a:xfrm>
                <a:prstGeom prst="rect">
                  <a:avLst/>
                </a:prstGeom>
                <a:noFill/>
                <a:ln w="6350" algn="ctr">
                  <a:noFill/>
                  <a:miter lim="800000"/>
                  <a:headEnd/>
                  <a:tailEnd/>
                </a:ln>
              </p:spPr>
              <p:txBody>
                <a:bodyPr/>
                <a:lstStyle/>
                <a:p>
                  <a:pPr>
                    <a:spcAft>
                      <a:spcPts val="1000"/>
                    </a:spcAft>
                  </a:pPr>
                  <a:r>
                    <a:rPr lang="en-GB" sz="1800" b="1" dirty="0" smtClean="0"/>
                    <a:t>Y</a:t>
                  </a:r>
                  <a:endParaRPr lang="pt-BR" sz="1800" b="1" dirty="0" smtClean="0"/>
                </a:p>
              </p:txBody>
            </p:sp>
            <p:sp>
              <p:nvSpPr>
                <p:cNvPr id="113" name="Text Box 5"/>
                <p:cNvSpPr txBox="1">
                  <a:spLocks noChangeArrowheads="1"/>
                </p:cNvSpPr>
                <p:nvPr/>
              </p:nvSpPr>
              <p:spPr bwMode="auto">
                <a:xfrm>
                  <a:off x="180232" y="25192079"/>
                  <a:ext cx="540060" cy="432048"/>
                </a:xfrm>
                <a:prstGeom prst="rect">
                  <a:avLst/>
                </a:prstGeom>
                <a:noFill/>
                <a:ln w="6350" algn="ctr">
                  <a:noFill/>
                  <a:miter lim="800000"/>
                  <a:headEnd/>
                  <a:tailEnd/>
                </a:ln>
              </p:spPr>
              <p:txBody>
                <a:bodyPr/>
                <a:lstStyle/>
                <a:p>
                  <a:pPr>
                    <a:spcAft>
                      <a:spcPts val="1000"/>
                    </a:spcAft>
                  </a:pPr>
                  <a:r>
                    <a:rPr lang="en-GB" sz="1800" b="1" dirty="0" smtClean="0"/>
                    <a:t>T</a:t>
                  </a:r>
                  <a:endParaRPr lang="pt-BR" sz="1800" b="1" dirty="0" smtClean="0"/>
                </a:p>
              </p:txBody>
            </p:sp>
            <p:sp>
              <p:nvSpPr>
                <p:cNvPr id="114" name="Text Box 5"/>
                <p:cNvSpPr txBox="1">
                  <a:spLocks noChangeArrowheads="1"/>
                </p:cNvSpPr>
                <p:nvPr/>
              </p:nvSpPr>
              <p:spPr bwMode="auto">
                <a:xfrm>
                  <a:off x="180232" y="24285003"/>
                  <a:ext cx="540060" cy="432048"/>
                </a:xfrm>
                <a:prstGeom prst="rect">
                  <a:avLst/>
                </a:prstGeom>
                <a:noFill/>
                <a:ln w="6350" algn="ctr">
                  <a:noFill/>
                  <a:miter lim="800000"/>
                  <a:headEnd/>
                  <a:tailEnd/>
                </a:ln>
              </p:spPr>
              <p:txBody>
                <a:bodyPr/>
                <a:lstStyle/>
                <a:p>
                  <a:pPr>
                    <a:spcAft>
                      <a:spcPts val="1000"/>
                    </a:spcAft>
                  </a:pPr>
                  <a:r>
                    <a:rPr lang="en-GB" sz="1800" b="1" dirty="0" smtClean="0"/>
                    <a:t>L</a:t>
                  </a:r>
                  <a:endParaRPr lang="pt-BR" sz="1800" b="1" dirty="0" smtClean="0"/>
                </a:p>
              </p:txBody>
            </p:sp>
          </p:grpSp>
          <p:grpSp>
            <p:nvGrpSpPr>
              <p:cNvPr id="115" name="Grupo 114"/>
              <p:cNvGrpSpPr/>
              <p:nvPr/>
            </p:nvGrpSpPr>
            <p:grpSpPr>
              <a:xfrm>
                <a:off x="36453934" y="6113454"/>
                <a:ext cx="4824536" cy="2077686"/>
                <a:chOff x="180232" y="22607189"/>
                <a:chExt cx="3312368" cy="1245766"/>
              </a:xfrm>
            </p:grpSpPr>
            <p:sp>
              <p:nvSpPr>
                <p:cNvPr id="116" name="Retângulo 115"/>
                <p:cNvSpPr/>
                <p:nvPr/>
              </p:nvSpPr>
              <p:spPr bwMode="auto">
                <a:xfrm>
                  <a:off x="180232" y="22844843"/>
                  <a:ext cx="3312368"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BR" sz="5800" b="0" i="0" u="none" strike="noStrike" cap="none" normalizeH="0" baseline="0" smtClean="0">
                    <a:ln>
                      <a:noFill/>
                    </a:ln>
                    <a:solidFill>
                      <a:schemeClr val="tx1"/>
                    </a:solidFill>
                    <a:effectLst/>
                    <a:latin typeface="Arial" charset="0"/>
                  </a:endParaRPr>
                </a:p>
              </p:txBody>
            </p:sp>
            <p:sp>
              <p:nvSpPr>
                <p:cNvPr id="117" name="Text Box 5"/>
                <p:cNvSpPr txBox="1">
                  <a:spLocks noChangeArrowheads="1"/>
                </p:cNvSpPr>
                <p:nvPr/>
              </p:nvSpPr>
              <p:spPr bwMode="auto">
                <a:xfrm>
                  <a:off x="216744" y="22607189"/>
                  <a:ext cx="2771800" cy="432048"/>
                </a:xfrm>
                <a:prstGeom prst="rect">
                  <a:avLst/>
                </a:prstGeom>
                <a:noFill/>
                <a:ln w="6350" algn="ctr">
                  <a:noFill/>
                  <a:miter lim="800000"/>
                  <a:headEnd/>
                  <a:tailEnd/>
                </a:ln>
              </p:spPr>
              <p:txBody>
                <a:bodyPr/>
                <a:lstStyle/>
                <a:p>
                  <a:pPr>
                    <a:spcAft>
                      <a:spcPts val="1000"/>
                    </a:spcAft>
                  </a:pPr>
                  <a:r>
                    <a:rPr lang="en-GB" sz="2000" b="1" dirty="0" smtClean="0">
                      <a:solidFill>
                        <a:srgbClr val="C00000"/>
                      </a:solidFill>
                    </a:rPr>
                    <a:t>Adhesively bonded</a:t>
                  </a:r>
                  <a:endParaRPr lang="pt-BR" sz="2000" b="1" dirty="0" smtClean="0">
                    <a:solidFill>
                      <a:srgbClr val="C00000"/>
                    </a:solidFill>
                  </a:endParaRPr>
                </a:p>
              </p:txBody>
            </p:sp>
            <p:pic>
              <p:nvPicPr>
                <p:cNvPr id="118" name="Imagem 56" descr="Provete - T colado.png"/>
                <p:cNvPicPr>
                  <a:picLocks noChangeAspect="1"/>
                </p:cNvPicPr>
                <p:nvPr/>
              </p:nvPicPr>
              <p:blipFill>
                <a:blip r:embed="rId13" cstate="print"/>
                <a:srcRect/>
                <a:stretch>
                  <a:fillRect/>
                </a:stretch>
              </p:blipFill>
              <p:spPr bwMode="auto">
                <a:xfrm>
                  <a:off x="347030" y="22925012"/>
                  <a:ext cx="1705683" cy="852842"/>
                </a:xfrm>
                <a:prstGeom prst="rect">
                  <a:avLst/>
                </a:prstGeom>
                <a:noFill/>
                <a:ln w="9525">
                  <a:noFill/>
                  <a:miter lim="800000"/>
                  <a:headEnd/>
                  <a:tailEnd/>
                </a:ln>
              </p:spPr>
            </p:pic>
            <p:pic>
              <p:nvPicPr>
                <p:cNvPr id="119" name="Imagem 33"/>
                <p:cNvPicPr>
                  <a:picLocks noChangeAspect="1" noChangeArrowheads="1"/>
                </p:cNvPicPr>
                <p:nvPr/>
              </p:nvPicPr>
              <p:blipFill>
                <a:blip r:embed="rId14" cstate="print"/>
                <a:srcRect l="33614" t="20689" r="41951" b="24434"/>
                <a:stretch>
                  <a:fillRect/>
                </a:stretch>
              </p:blipFill>
              <p:spPr bwMode="auto">
                <a:xfrm>
                  <a:off x="2512032" y="22844843"/>
                  <a:ext cx="667274" cy="936104"/>
                </a:xfrm>
                <a:prstGeom prst="rect">
                  <a:avLst/>
                </a:prstGeom>
                <a:noFill/>
                <a:ln w="9525">
                  <a:noFill/>
                  <a:miter lim="800000"/>
                  <a:headEnd/>
                  <a:tailEnd/>
                </a:ln>
              </p:spPr>
            </p:pic>
            <p:sp>
              <p:nvSpPr>
                <p:cNvPr id="120" name="Text Box 5"/>
                <p:cNvSpPr txBox="1">
                  <a:spLocks noChangeArrowheads="1"/>
                </p:cNvSpPr>
                <p:nvPr/>
              </p:nvSpPr>
              <p:spPr bwMode="auto">
                <a:xfrm>
                  <a:off x="180232" y="22916851"/>
                  <a:ext cx="540060" cy="432048"/>
                </a:xfrm>
                <a:prstGeom prst="rect">
                  <a:avLst/>
                </a:prstGeom>
                <a:noFill/>
                <a:ln w="6350" algn="ctr">
                  <a:noFill/>
                  <a:miter lim="800000"/>
                  <a:headEnd/>
                  <a:tailEnd/>
                </a:ln>
              </p:spPr>
              <p:txBody>
                <a:bodyPr/>
                <a:lstStyle/>
                <a:p>
                  <a:pPr>
                    <a:spcAft>
                      <a:spcPts val="1000"/>
                    </a:spcAft>
                  </a:pPr>
                  <a:r>
                    <a:rPr lang="en-GB" sz="1800" b="1" dirty="0" smtClean="0"/>
                    <a:t>C</a:t>
                  </a:r>
                  <a:endParaRPr lang="pt-BR" sz="1800" b="1" dirty="0" smtClean="0"/>
                </a:p>
              </p:txBody>
            </p:sp>
          </p:grpSp>
        </p:grpSp>
      </p:grpSp>
      <p:pic>
        <p:nvPicPr>
          <p:cNvPr id="123" name="Picture 9"/>
          <p:cNvPicPr>
            <a:picLocks noChangeAspect="1" noChangeArrowheads="1"/>
          </p:cNvPicPr>
          <p:nvPr/>
        </p:nvPicPr>
        <p:blipFill>
          <a:blip r:embed="rId15" cstate="print"/>
          <a:srcRect/>
          <a:stretch>
            <a:fillRect/>
          </a:stretch>
        </p:blipFill>
        <p:spPr bwMode="auto">
          <a:xfrm>
            <a:off x="35586044" y="12868151"/>
            <a:ext cx="5921838" cy="4245768"/>
          </a:xfrm>
          <a:prstGeom prst="rect">
            <a:avLst/>
          </a:prstGeom>
          <a:noFill/>
          <a:ln w="9525">
            <a:noFill/>
            <a:miter lim="800000"/>
            <a:headEnd/>
            <a:tailEnd/>
          </a:ln>
          <a:effectLst/>
        </p:spPr>
      </p:pic>
      <p:pic>
        <p:nvPicPr>
          <p:cNvPr id="3" name="Picture 11"/>
          <p:cNvPicPr>
            <a:picLocks noChangeAspect="1" noChangeArrowheads="1"/>
          </p:cNvPicPr>
          <p:nvPr/>
        </p:nvPicPr>
        <p:blipFill>
          <a:blip r:embed="rId16" cstate="print"/>
          <a:srcRect/>
          <a:stretch>
            <a:fillRect/>
          </a:stretch>
        </p:blipFill>
        <p:spPr bwMode="auto">
          <a:xfrm>
            <a:off x="29035484" y="17356379"/>
            <a:ext cx="8786602" cy="6374258"/>
          </a:xfrm>
          <a:prstGeom prst="rect">
            <a:avLst/>
          </a:prstGeom>
          <a:noFill/>
          <a:ln w="9525">
            <a:noFill/>
            <a:miter lim="800000"/>
            <a:headEnd/>
            <a:tailEnd/>
          </a:ln>
          <a:effectLst/>
        </p:spPr>
      </p:pic>
      <p:grpSp>
        <p:nvGrpSpPr>
          <p:cNvPr id="173" name="Grupo 172"/>
          <p:cNvGrpSpPr/>
          <p:nvPr/>
        </p:nvGrpSpPr>
        <p:grpSpPr>
          <a:xfrm>
            <a:off x="17628989" y="15739575"/>
            <a:ext cx="9947530" cy="6889244"/>
            <a:chOff x="17371814" y="11505679"/>
            <a:chExt cx="9947530" cy="6889244"/>
          </a:xfrm>
        </p:grpSpPr>
        <p:pic>
          <p:nvPicPr>
            <p:cNvPr id="4" name="Picture 12"/>
            <p:cNvPicPr>
              <a:picLocks noChangeAspect="1" noChangeArrowheads="1"/>
            </p:cNvPicPr>
            <p:nvPr/>
          </p:nvPicPr>
          <p:blipFill>
            <a:blip r:embed="rId17" cstate="print"/>
            <a:srcRect/>
            <a:stretch>
              <a:fillRect/>
            </a:stretch>
          </p:blipFill>
          <p:spPr bwMode="auto">
            <a:xfrm>
              <a:off x="17371814" y="11539587"/>
              <a:ext cx="9947530" cy="6855336"/>
            </a:xfrm>
            <a:prstGeom prst="rect">
              <a:avLst/>
            </a:prstGeom>
            <a:noFill/>
            <a:ln w="9525">
              <a:noFill/>
              <a:miter lim="800000"/>
              <a:headEnd/>
              <a:tailEnd/>
            </a:ln>
            <a:effectLst/>
          </p:spPr>
        </p:pic>
        <p:pic>
          <p:nvPicPr>
            <p:cNvPr id="5" name="Picture 13"/>
            <p:cNvPicPr>
              <a:picLocks noChangeAspect="1" noChangeArrowheads="1"/>
            </p:cNvPicPr>
            <p:nvPr/>
          </p:nvPicPr>
          <p:blipFill>
            <a:blip r:embed="rId18" cstate="print"/>
            <a:srcRect r="17973"/>
            <a:stretch>
              <a:fillRect/>
            </a:stretch>
          </p:blipFill>
          <p:spPr bwMode="auto">
            <a:xfrm>
              <a:off x="20679990" y="11505679"/>
              <a:ext cx="3614924" cy="1226244"/>
            </a:xfrm>
            <a:prstGeom prst="rect">
              <a:avLst/>
            </a:prstGeom>
            <a:noFill/>
            <a:ln w="9525">
              <a:noFill/>
              <a:miter lim="800000"/>
              <a:headEnd/>
              <a:tailEnd/>
            </a:ln>
            <a:effectLst/>
          </p:spPr>
        </p:pic>
        <p:pic>
          <p:nvPicPr>
            <p:cNvPr id="8" name="Imagem 13" descr="Sem título.png"/>
            <p:cNvPicPr>
              <a:picLocks noChangeAspect="1" noChangeArrowheads="1"/>
            </p:cNvPicPr>
            <p:nvPr/>
          </p:nvPicPr>
          <p:blipFill>
            <a:blip r:embed="rId19" cstate="print"/>
            <a:srcRect/>
            <a:stretch>
              <a:fillRect/>
            </a:stretch>
          </p:blipFill>
          <p:spPr bwMode="auto">
            <a:xfrm>
              <a:off x="24644622" y="11611595"/>
              <a:ext cx="2559971" cy="4315380"/>
            </a:xfrm>
            <a:prstGeom prst="rect">
              <a:avLst/>
            </a:prstGeom>
            <a:noFill/>
            <a:ln w="9525">
              <a:noFill/>
              <a:miter lim="800000"/>
              <a:headEnd/>
              <a:tailEnd/>
            </a:ln>
          </p:spPr>
        </p:pic>
      </p:grpSp>
      <p:pic>
        <p:nvPicPr>
          <p:cNvPr id="1042" name="Picture 18"/>
          <p:cNvPicPr>
            <a:picLocks noChangeAspect="1" noChangeArrowheads="1"/>
          </p:cNvPicPr>
          <p:nvPr/>
        </p:nvPicPr>
        <p:blipFill>
          <a:blip r:embed="rId20" cstate="print"/>
          <a:srcRect/>
          <a:stretch>
            <a:fillRect/>
          </a:stretch>
        </p:blipFill>
        <p:spPr bwMode="auto">
          <a:xfrm>
            <a:off x="968848" y="21805324"/>
            <a:ext cx="13378630" cy="6512127"/>
          </a:xfrm>
          <a:prstGeom prst="rect">
            <a:avLst/>
          </a:prstGeom>
          <a:noFill/>
          <a:ln w="9525">
            <a:noFill/>
            <a:miter lim="800000"/>
            <a:headEnd/>
            <a:tailEnd/>
          </a:ln>
          <a:effectLst/>
        </p:spPr>
      </p:pic>
      <p:sp>
        <p:nvSpPr>
          <p:cNvPr id="39" name="Text Box 71"/>
          <p:cNvSpPr txBox="1">
            <a:spLocks noChangeArrowheads="1"/>
          </p:cNvSpPr>
          <p:nvPr/>
        </p:nvSpPr>
        <p:spPr bwMode="auto">
          <a:xfrm>
            <a:off x="14783718" y="15762268"/>
            <a:ext cx="2982044" cy="3441281"/>
          </a:xfrm>
          <a:prstGeom prst="rect">
            <a:avLst/>
          </a:prstGeom>
          <a:noFill/>
          <a:ln w="9525">
            <a:noFill/>
            <a:miter lim="800000"/>
            <a:headEnd/>
            <a:tailEnd/>
          </a:ln>
          <a:effectLst/>
        </p:spPr>
        <p:txBody>
          <a:bodyPr wrap="square" lIns="180000" tIns="180000" rIns="180000" bIns="180000">
            <a:spAutoFit/>
          </a:bodyPr>
          <a:lstStyle/>
          <a:p>
            <a:r>
              <a:rPr lang="en-AU" sz="2000" i="1" dirty="0" smtClean="0"/>
              <a:t>Figure 4 : Initial o</a:t>
            </a:r>
            <a:r>
              <a:rPr lang="en-US" sz="2000" i="1" dirty="0" err="1" smtClean="0"/>
              <a:t>ptimization</a:t>
            </a:r>
            <a:r>
              <a:rPr lang="en-US" sz="2000" i="1" dirty="0" smtClean="0"/>
              <a:t> consisted in evaluating two solutions: (</a:t>
            </a:r>
            <a:r>
              <a:rPr lang="en-US" sz="2000" i="1" dirty="0" err="1" smtClean="0"/>
              <a:t>i</a:t>
            </a:r>
            <a:r>
              <a:rPr lang="en-US" sz="2000" i="1" dirty="0" smtClean="0"/>
              <a:t>) adopting ribbed </a:t>
            </a:r>
            <a:r>
              <a:rPr lang="en-US" sz="2000" i="1" dirty="0" err="1" smtClean="0"/>
              <a:t>wythes</a:t>
            </a:r>
            <a:r>
              <a:rPr lang="en-US" sz="2000" i="1" dirty="0" smtClean="0"/>
              <a:t> to minimize stress concentration along connectors; (ii) using either trusses or profiles as connectors.</a:t>
            </a:r>
            <a:endParaRPr lang="en-AU" sz="2000" i="1" dirty="0"/>
          </a:p>
        </p:txBody>
      </p:sp>
      <p:sp>
        <p:nvSpPr>
          <p:cNvPr id="41" name="Text Box 71"/>
          <p:cNvSpPr txBox="1">
            <a:spLocks noChangeArrowheads="1"/>
          </p:cNvSpPr>
          <p:nvPr/>
        </p:nvSpPr>
        <p:spPr bwMode="auto">
          <a:xfrm>
            <a:off x="1220144" y="28173435"/>
            <a:ext cx="12779324" cy="671292"/>
          </a:xfrm>
          <a:prstGeom prst="rect">
            <a:avLst/>
          </a:prstGeom>
          <a:noFill/>
          <a:ln w="9525">
            <a:noFill/>
            <a:miter lim="800000"/>
            <a:headEnd/>
            <a:tailEnd/>
          </a:ln>
          <a:effectLst/>
        </p:spPr>
        <p:txBody>
          <a:bodyPr wrap="square" lIns="180000" tIns="180000" rIns="180000" bIns="180000">
            <a:spAutoFit/>
          </a:bodyPr>
          <a:lstStyle/>
          <a:p>
            <a:pPr algn="ctr"/>
            <a:r>
              <a:rPr lang="en-AU" sz="2000" i="1" dirty="0" smtClean="0"/>
              <a:t>Figure 2:  Concrete sandwich panel components and their functions.</a:t>
            </a:r>
            <a:endParaRPr lang="en-AU" sz="2000" i="1" dirty="0"/>
          </a:p>
        </p:txBody>
      </p:sp>
      <p:sp>
        <p:nvSpPr>
          <p:cNvPr id="42" name="Text Box 71"/>
          <p:cNvSpPr txBox="1">
            <a:spLocks noChangeArrowheads="1"/>
          </p:cNvSpPr>
          <p:nvPr/>
        </p:nvSpPr>
        <p:spPr bwMode="auto">
          <a:xfrm>
            <a:off x="38923658" y="5608514"/>
            <a:ext cx="2902301" cy="3441281"/>
          </a:xfrm>
          <a:prstGeom prst="rect">
            <a:avLst/>
          </a:prstGeom>
          <a:noFill/>
          <a:ln w="9525">
            <a:noFill/>
            <a:miter lim="800000"/>
            <a:headEnd/>
            <a:tailEnd/>
          </a:ln>
          <a:effectLst/>
        </p:spPr>
        <p:txBody>
          <a:bodyPr wrap="square" lIns="180000" tIns="180000" rIns="180000" bIns="180000">
            <a:spAutoFit/>
          </a:bodyPr>
          <a:lstStyle/>
          <a:p>
            <a:r>
              <a:rPr lang="en-AU" sz="2000" i="1" dirty="0" smtClean="0"/>
              <a:t>Figure 5: </a:t>
            </a:r>
            <a:r>
              <a:rPr lang="en-US" sz="2000" i="1" dirty="0" smtClean="0"/>
              <a:t>Experimental setup for the pull-out tests and types of connectors studied. To increase the connection load capacity, circular holes were devised in embedded connectors.</a:t>
            </a:r>
            <a:endParaRPr lang="en-AU" sz="2000" i="1" dirty="0"/>
          </a:p>
        </p:txBody>
      </p:sp>
      <p:sp>
        <p:nvSpPr>
          <p:cNvPr id="43" name="Text Box 71"/>
          <p:cNvSpPr txBox="1">
            <a:spLocks noChangeArrowheads="1"/>
          </p:cNvSpPr>
          <p:nvPr/>
        </p:nvSpPr>
        <p:spPr bwMode="auto">
          <a:xfrm>
            <a:off x="32061446" y="12753277"/>
            <a:ext cx="3600400" cy="1594622"/>
          </a:xfrm>
          <a:prstGeom prst="rect">
            <a:avLst/>
          </a:prstGeom>
          <a:noFill/>
          <a:ln w="9525">
            <a:noFill/>
            <a:miter lim="800000"/>
            <a:headEnd/>
            <a:tailEnd/>
          </a:ln>
          <a:effectLst/>
        </p:spPr>
        <p:txBody>
          <a:bodyPr wrap="square" lIns="180000" tIns="180000" rIns="180000" bIns="180000">
            <a:spAutoFit/>
          </a:bodyPr>
          <a:lstStyle/>
          <a:p>
            <a:r>
              <a:rPr lang="en-AU" sz="2000" i="1" dirty="0" smtClean="0"/>
              <a:t>Figure 6 :  Force versus slip diagrams for pull out tests performed with different types of connectors.</a:t>
            </a:r>
            <a:endParaRPr lang="en-AU" sz="2000" i="1" dirty="0"/>
          </a:p>
        </p:txBody>
      </p:sp>
      <p:sp>
        <p:nvSpPr>
          <p:cNvPr id="44" name="Text Box 71"/>
          <p:cNvSpPr txBox="1">
            <a:spLocks noChangeArrowheads="1"/>
          </p:cNvSpPr>
          <p:nvPr/>
        </p:nvSpPr>
        <p:spPr bwMode="auto">
          <a:xfrm>
            <a:off x="37430231" y="17329943"/>
            <a:ext cx="3816424" cy="1594622"/>
          </a:xfrm>
          <a:prstGeom prst="rect">
            <a:avLst/>
          </a:prstGeom>
          <a:noFill/>
          <a:ln w="9525">
            <a:noFill/>
            <a:miter lim="800000"/>
            <a:headEnd/>
            <a:tailEnd/>
          </a:ln>
          <a:effectLst/>
        </p:spPr>
        <p:txBody>
          <a:bodyPr wrap="square" lIns="180000" tIns="180000" rIns="180000" bIns="180000">
            <a:spAutoFit/>
          </a:bodyPr>
          <a:lstStyle/>
          <a:p>
            <a:r>
              <a:rPr lang="en-AU" sz="2000" i="1" dirty="0" smtClean="0"/>
              <a:t>Figure 7: Typical failure modes obtained for the adhesively bonded (C) and embedded connections (L, T and Y).</a:t>
            </a:r>
            <a:endParaRPr lang="en-AU" sz="2000" i="1" dirty="0"/>
          </a:p>
        </p:txBody>
      </p:sp>
      <p:pic>
        <p:nvPicPr>
          <p:cNvPr id="1030" name="Picture 6"/>
          <p:cNvPicPr>
            <a:picLocks noChangeAspect="1" noChangeArrowheads="1"/>
          </p:cNvPicPr>
          <p:nvPr/>
        </p:nvPicPr>
        <p:blipFill>
          <a:blip r:embed="rId21" cstate="print"/>
          <a:srcRect/>
          <a:stretch>
            <a:fillRect/>
          </a:stretch>
        </p:blipFill>
        <p:spPr bwMode="auto">
          <a:xfrm>
            <a:off x="38895129" y="3978747"/>
            <a:ext cx="1114286" cy="11000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22" cstate="print"/>
          <a:srcRect/>
          <a:stretch>
            <a:fillRect/>
          </a:stretch>
        </p:blipFill>
        <p:spPr bwMode="auto">
          <a:xfrm>
            <a:off x="37174014" y="3978747"/>
            <a:ext cx="1414286" cy="11000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23" cstate="print"/>
          <a:srcRect/>
          <a:stretch>
            <a:fillRect/>
          </a:stretch>
        </p:blipFill>
        <p:spPr bwMode="auto">
          <a:xfrm>
            <a:off x="40369397" y="3978747"/>
            <a:ext cx="1800000" cy="1100000"/>
          </a:xfrm>
          <a:prstGeom prst="rect">
            <a:avLst/>
          </a:prstGeom>
          <a:noFill/>
          <a:ln w="9525">
            <a:noFill/>
            <a:miter lim="800000"/>
            <a:headEnd/>
            <a:tailEnd/>
          </a:ln>
          <a:effectLst/>
        </p:spPr>
      </p:pic>
      <p:pic>
        <p:nvPicPr>
          <p:cNvPr id="7" name="Picture 7"/>
          <p:cNvPicPr>
            <a:picLocks noChangeAspect="1" noChangeArrowheads="1"/>
          </p:cNvPicPr>
          <p:nvPr/>
        </p:nvPicPr>
        <p:blipFill>
          <a:blip r:embed="rId24" cstate="print"/>
          <a:srcRect/>
          <a:stretch>
            <a:fillRect/>
          </a:stretch>
        </p:blipFill>
        <p:spPr bwMode="auto">
          <a:xfrm>
            <a:off x="887048" y="10346252"/>
            <a:ext cx="12889432" cy="7378899"/>
          </a:xfrm>
          <a:prstGeom prst="rect">
            <a:avLst/>
          </a:prstGeom>
          <a:noFill/>
          <a:ln w="9525">
            <a:noFill/>
            <a:miter lim="800000"/>
            <a:headEnd/>
            <a:tailEnd/>
          </a:ln>
          <a:effectLst/>
        </p:spPr>
      </p:pic>
      <p:pic>
        <p:nvPicPr>
          <p:cNvPr id="9" name="Picture 8"/>
          <p:cNvPicPr>
            <a:picLocks noChangeAspect="1" noChangeArrowheads="1"/>
          </p:cNvPicPr>
          <p:nvPr/>
        </p:nvPicPr>
        <p:blipFill>
          <a:blip r:embed="rId25" cstate="print"/>
          <a:srcRect/>
          <a:stretch>
            <a:fillRect/>
          </a:stretch>
        </p:blipFill>
        <p:spPr bwMode="auto">
          <a:xfrm>
            <a:off x="14729499" y="5922963"/>
            <a:ext cx="13705026" cy="5904656"/>
          </a:xfrm>
          <a:prstGeom prst="rect">
            <a:avLst/>
          </a:prstGeom>
          <a:noFill/>
          <a:ln w="9525">
            <a:noFill/>
            <a:miter lim="800000"/>
            <a:headEnd/>
            <a:tailEnd/>
          </a:ln>
          <a:effectLst/>
        </p:spPr>
      </p:pic>
      <p:sp>
        <p:nvSpPr>
          <p:cNvPr id="92" name="Text Box 71"/>
          <p:cNvSpPr txBox="1">
            <a:spLocks noChangeArrowheads="1"/>
          </p:cNvSpPr>
          <p:nvPr/>
        </p:nvSpPr>
        <p:spPr bwMode="auto">
          <a:xfrm>
            <a:off x="942102" y="17718558"/>
            <a:ext cx="12779324" cy="671292"/>
          </a:xfrm>
          <a:prstGeom prst="rect">
            <a:avLst/>
          </a:prstGeom>
          <a:noFill/>
          <a:ln w="9525">
            <a:noFill/>
            <a:miter lim="800000"/>
            <a:headEnd/>
            <a:tailEnd/>
          </a:ln>
          <a:effectLst/>
        </p:spPr>
        <p:txBody>
          <a:bodyPr wrap="square" lIns="180000" tIns="180000" rIns="180000" bIns="180000">
            <a:spAutoFit/>
          </a:bodyPr>
          <a:lstStyle/>
          <a:p>
            <a:pPr algn="ctr"/>
            <a:r>
              <a:rPr lang="en-AU" sz="2000" i="1" dirty="0" smtClean="0"/>
              <a:t>Figure 1:  Typical sandwich panels and problems related to their use.</a:t>
            </a:r>
            <a:endParaRPr lang="en-AU" sz="2000" i="1" dirty="0"/>
          </a:p>
        </p:txBody>
      </p:sp>
      <p:sp>
        <p:nvSpPr>
          <p:cNvPr id="93" name="Text Box 71"/>
          <p:cNvSpPr txBox="1">
            <a:spLocks noChangeArrowheads="1"/>
          </p:cNvSpPr>
          <p:nvPr/>
        </p:nvSpPr>
        <p:spPr bwMode="auto">
          <a:xfrm>
            <a:off x="15192350" y="11251555"/>
            <a:ext cx="12779324" cy="671292"/>
          </a:xfrm>
          <a:prstGeom prst="rect">
            <a:avLst/>
          </a:prstGeom>
          <a:noFill/>
          <a:ln w="9525">
            <a:noFill/>
            <a:miter lim="800000"/>
            <a:headEnd/>
            <a:tailEnd/>
          </a:ln>
          <a:effectLst/>
        </p:spPr>
        <p:txBody>
          <a:bodyPr wrap="square" lIns="180000" tIns="180000" rIns="180000" bIns="180000">
            <a:spAutoFit/>
          </a:bodyPr>
          <a:lstStyle/>
          <a:p>
            <a:pPr algn="ctr"/>
            <a:r>
              <a:rPr lang="en-AU" sz="2000" i="1" dirty="0" smtClean="0"/>
              <a:t>Figure 3:  Proposed  load-bearing sandwich panel.</a:t>
            </a:r>
            <a:endParaRPr lang="en-AU" sz="2000" i="1" dirty="0"/>
          </a:p>
        </p:txBody>
      </p:sp>
      <p:pic>
        <p:nvPicPr>
          <p:cNvPr id="6" name="Picture 6"/>
          <p:cNvPicPr>
            <a:picLocks noChangeAspect="1" noChangeArrowheads="1"/>
          </p:cNvPicPr>
          <p:nvPr/>
        </p:nvPicPr>
        <p:blipFill>
          <a:blip r:embed="rId26" cstate="print"/>
          <a:srcRect/>
          <a:stretch>
            <a:fillRect/>
          </a:stretch>
        </p:blipFill>
        <p:spPr bwMode="auto">
          <a:xfrm>
            <a:off x="37174014" y="2718707"/>
            <a:ext cx="2115063" cy="900000"/>
          </a:xfrm>
          <a:prstGeom prst="rect">
            <a:avLst/>
          </a:prstGeom>
          <a:noFill/>
          <a:ln w="9525">
            <a:noFill/>
            <a:miter lim="800000"/>
            <a:headEnd/>
            <a:tailEnd/>
          </a:ln>
        </p:spPr>
      </p:pic>
      <p:pic>
        <p:nvPicPr>
          <p:cNvPr id="2" name="Imagem 1" descr="Untitled-2"/>
          <p:cNvPicPr>
            <a:picLocks noChangeAspect="1" noChangeArrowheads="1"/>
          </p:cNvPicPr>
          <p:nvPr/>
        </p:nvPicPr>
        <p:blipFill>
          <a:blip r:embed="rId27" cstate="print"/>
          <a:srcRect/>
          <a:stretch>
            <a:fillRect/>
          </a:stretch>
        </p:blipFill>
        <p:spPr bwMode="auto">
          <a:xfrm>
            <a:off x="37029923" y="561579"/>
            <a:ext cx="540067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TotalTime>
  <Words>460</Words>
  <Application>Microsoft Office PowerPoint</Application>
  <PresentationFormat>Personalizar</PresentationFormat>
  <Paragraphs>92</Paragraphs>
  <Slides>1</Slides>
  <Notes>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vt:i4>
      </vt:variant>
    </vt:vector>
  </HeadingPairs>
  <TitlesOfParts>
    <vt:vector size="3" baseType="lpstr">
      <vt:lpstr>Default Design</vt:lpstr>
      <vt:lpstr>Photo Editor Photo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rmlameiras</cp:lastModifiedBy>
  <cp:revision>146</cp:revision>
  <dcterms:created xsi:type="dcterms:W3CDTF">2005-08-05T10:55:41Z</dcterms:created>
  <dcterms:modified xsi:type="dcterms:W3CDTF">2011-09-15T11:49:10Z</dcterms:modified>
</cp:coreProperties>
</file>