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2" d="100"/>
          <a:sy n="32" d="100"/>
        </p:scale>
        <p:origin x="776" y="4240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15057"/>
              </p:ext>
            </p:extLst>
          </p:nvPr>
        </p:nvGraphicFramePr>
        <p:xfrm>
          <a:off x="0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Computer Science and Technology Center</a:t>
                      </a: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Photo Editor Photo" r:id="rId3" imgW="4009524" imgH="1991003" progId="">
                  <p:embed/>
                </p:oleObj>
              </mc:Choice>
              <mc:Fallback>
                <p:oleObj name="Photo Editor Photo" r:id="rId3" imgW="4009524" imgH="1991003" progId="">
                  <p:embed/>
                  <p:pic>
                    <p:nvPicPr>
                      <p:cNvPr id="0" name="Object 2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593725"/>
                        <a:ext cx="4013200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559381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/>
              <a:t>MIGUEL MIRANDA</a:t>
            </a:r>
          </a:p>
          <a:p>
            <a:pPr algn="ctr" defTabSz="2952750">
              <a:spcBef>
                <a:spcPct val="20000"/>
              </a:spcBef>
            </a:pPr>
            <a:r>
              <a:rPr lang="en-US" sz="4000" dirty="0"/>
              <a:t> Supervisors:  José Machado, José Maia </a:t>
            </a:r>
            <a:r>
              <a:rPr lang="en-US" sz="4000" dirty="0" err="1"/>
              <a:t>Neves</a:t>
            </a:r>
            <a:endParaRPr lang="en-US" sz="4000" dirty="0"/>
          </a:p>
          <a:p>
            <a:pPr algn="ctr" defTabSz="2952750">
              <a:spcBef>
                <a:spcPct val="20000"/>
              </a:spcBef>
            </a:pPr>
            <a:r>
              <a:rPr lang="en-US" sz="4000" dirty="0"/>
              <a:t>{</a:t>
            </a:r>
            <a:r>
              <a:rPr lang="en-US" sz="4000" dirty="0" err="1" smtClean="0"/>
              <a:t>miranda,jmac,jneves</a:t>
            </a:r>
            <a:r>
              <a:rPr lang="en-US" sz="4000" dirty="0" smtClean="0"/>
              <a:t>}@</a:t>
            </a:r>
            <a:r>
              <a:rPr lang="en-US" sz="4000" dirty="0" err="1" smtClean="0"/>
              <a:t>di.uminho.pt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6210574" y="0"/>
            <a:ext cx="29307256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800" b="1"/>
              <a:t>ARCHETYPE BASED INTELLIGENT SYSTEM FOR HEALTHCARE INTEROPERABILITY</a:t>
            </a:r>
          </a:p>
        </p:txBody>
      </p:sp>
      <p:pic>
        <p:nvPicPr>
          <p:cNvPr id="1037" name="Picture 2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97366" y="594371"/>
            <a:ext cx="471414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90038" y="2322562"/>
            <a:ext cx="4746228" cy="2968489"/>
          </a:xfrm>
          <a:prstGeom prst="rect">
            <a:avLst/>
          </a:prstGeom>
        </p:spPr>
      </p:pic>
      <p:sp>
        <p:nvSpPr>
          <p:cNvPr id="18" name="Text Box 214"/>
          <p:cNvSpPr txBox="1">
            <a:spLocks noChangeArrowheads="1"/>
          </p:cNvSpPr>
          <p:nvPr/>
        </p:nvSpPr>
        <p:spPr bwMode="auto">
          <a:xfrm>
            <a:off x="953990" y="6427019"/>
            <a:ext cx="12817475" cy="22565483"/>
          </a:xfrm>
          <a:prstGeom prst="rect">
            <a:avLst/>
          </a:prstGeom>
          <a:noFill/>
          <a:ln w="38100">
            <a:solidFill>
              <a:srgbClr val="A5D1F9"/>
            </a:solidFill>
            <a:miter lim="800000"/>
            <a:headEnd/>
            <a:tailEnd/>
          </a:ln>
        </p:spPr>
        <p:txBody>
          <a:bodyPr lIns="360000" tIns="234000" rIns="360000">
            <a:spAutoFit/>
          </a:bodyPr>
          <a:lstStyle/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Contextualization</a:t>
            </a:r>
            <a:endParaRPr lang="en-US" dirty="0" smtClean="0"/>
          </a:p>
          <a:p>
            <a:pPr algn="just"/>
            <a:r>
              <a:rPr lang="en-US" dirty="0"/>
              <a:t> </a:t>
            </a:r>
            <a:endParaRPr lang="en-US" dirty="0" smtClean="0"/>
          </a:p>
          <a:p>
            <a:r>
              <a:rPr lang="en-GB" dirty="0"/>
              <a:t>Currently, information technologies acquired a key role on the flow of work, information and knowledge within healthcare institutions determining their inner functioning to an extent previously unexpected.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However the flow of information is of the essence for service cooperation: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The healthcare environment is clearly cooperative;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All services collaborate and need each other;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Implicating the continuous flow of information among all information services in this environment;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A secluded system will cause information inconsistency.</a:t>
            </a:r>
          </a:p>
          <a:p>
            <a:endParaRPr lang="en-GB" dirty="0"/>
          </a:p>
          <a:p>
            <a:pPr algn="ctr"/>
            <a:r>
              <a:rPr lang="en-GB" sz="3600" b="1" i="1" dirty="0" smtClean="0"/>
              <a:t>INTEROPERABILITY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Interoperability is a process which implies: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Exchange of information among heterogeneous systems;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Mutual understanding of the communicated information;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Mutual benefits in information exchange;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Easy coupling of new systems without costs for the client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21" name="Text Box 214"/>
          <p:cNvSpPr txBox="1">
            <a:spLocks noChangeArrowheads="1"/>
          </p:cNvSpPr>
          <p:nvPr/>
        </p:nvSpPr>
        <p:spPr bwMode="auto">
          <a:xfrm>
            <a:off x="14851534" y="6427019"/>
            <a:ext cx="12817475" cy="22178464"/>
          </a:xfrm>
          <a:prstGeom prst="rect">
            <a:avLst/>
          </a:prstGeom>
          <a:noFill/>
          <a:ln w="38100">
            <a:solidFill>
              <a:srgbClr val="A5D1F9"/>
            </a:solidFill>
            <a:miter lim="800000"/>
            <a:headEnd/>
            <a:tailEnd/>
          </a:ln>
        </p:spPr>
        <p:txBody>
          <a:bodyPr lIns="360000" tIns="234000" rIns="360000" numCol="1">
            <a:noAutofit/>
          </a:bodyPr>
          <a:lstStyle/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Objectives and core architecture</a:t>
            </a: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r>
              <a:rPr lang="en-US" b="1" dirty="0" smtClean="0"/>
              <a:t>Main objectives:</a:t>
            </a:r>
            <a:endParaRPr lang="en-US" dirty="0" smtClean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Develop an environment for interoperability based on multi-agent systems embedded with intelligent behaviors, which improve the quality of the exchanged information and the overall systems reliability</a:t>
            </a:r>
            <a:endParaRPr lang="en-US" dirty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Propose an implement archetypes to imbed artificial intelligence within the core of the agent systems in order to inherently increase their interoperability level</a:t>
            </a:r>
            <a:r>
              <a:rPr lang="en-US" dirty="0"/>
              <a:t>	</a:t>
            </a:r>
            <a:endParaRPr lang="en-US" dirty="0" smtClean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Evaluation of the results and methodologies proposed based in the collected  using prototypes and production versions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r>
              <a:rPr lang="en-US" b="1" dirty="0" smtClean="0"/>
              <a:t>Core architecture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Multi-Agent Distributed Interoperability Platform </a:t>
            </a:r>
            <a:r>
              <a:rPr lang="en-US" dirty="0"/>
              <a:t>(MADIP)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Web Interoperability Platform (</a:t>
            </a:r>
            <a:r>
              <a:rPr lang="en-US" dirty="0"/>
              <a:t>WIP)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Relational Database System(</a:t>
            </a:r>
            <a:r>
              <a:rPr lang="en-US" dirty="0"/>
              <a:t>SBDR</a:t>
            </a:r>
            <a:r>
              <a:rPr lang="en-US" dirty="0" smtClean="0"/>
              <a:t>)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 smtClean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 smtClean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 smtClean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 smtClean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 smtClean="0"/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/>
          </a:p>
          <a:p>
            <a:pPr defTabSz="2952750">
              <a:spcBef>
                <a:spcPct val="50000"/>
              </a:spcBef>
            </a:pPr>
            <a:r>
              <a:rPr lang="en-GB" b="1" dirty="0"/>
              <a:t>Development backbone</a:t>
            </a:r>
          </a:p>
          <a:p>
            <a:pPr defTabSz="2952750">
              <a:spcBef>
                <a:spcPct val="50000"/>
              </a:spcBef>
            </a:pPr>
            <a:r>
              <a:rPr lang="en-GB" dirty="0"/>
              <a:t>The system was developed under the  Java Agent </a:t>
            </a:r>
            <a:r>
              <a:rPr lang="en-GB" dirty="0" err="1"/>
              <a:t>DEvelopment</a:t>
            </a:r>
            <a:r>
              <a:rPr lang="en-GB" dirty="0"/>
              <a:t> Framework and the Workflows and Agents Development Environment (WADE) – both open-source and developed by the </a:t>
            </a:r>
            <a:r>
              <a:rPr lang="en-GB" dirty="0" err="1"/>
              <a:t>TILabs</a:t>
            </a:r>
            <a:r>
              <a:rPr lang="en-GB" dirty="0"/>
              <a:t> of Telecom Italia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r>
              <a:rPr lang="en-US" dirty="0"/>
              <a:t>	</a:t>
            </a:r>
          </a:p>
        </p:txBody>
      </p:sp>
      <p:sp>
        <p:nvSpPr>
          <p:cNvPr id="22" name="Text Box 214"/>
          <p:cNvSpPr txBox="1">
            <a:spLocks noChangeArrowheads="1"/>
          </p:cNvSpPr>
          <p:nvPr/>
        </p:nvSpPr>
        <p:spPr bwMode="auto">
          <a:xfrm>
            <a:off x="28677070" y="6427019"/>
            <a:ext cx="12817475" cy="22042259"/>
          </a:xfrm>
          <a:prstGeom prst="rect">
            <a:avLst/>
          </a:prstGeom>
          <a:noFill/>
          <a:ln w="38100">
            <a:solidFill>
              <a:srgbClr val="A5D1F9"/>
            </a:solidFill>
            <a:miter lim="800000"/>
            <a:headEnd/>
            <a:tailEnd/>
          </a:ln>
        </p:spPr>
        <p:txBody>
          <a:bodyPr lIns="360000" tIns="234000" rIns="360000">
            <a:spAutoFit/>
          </a:bodyPr>
          <a:lstStyle/>
          <a:p>
            <a:pPr defTabSz="2952750">
              <a:spcBef>
                <a:spcPct val="50000"/>
              </a:spcBef>
            </a:pPr>
            <a:r>
              <a:rPr lang="en-GB" dirty="0" smtClean="0"/>
              <a:t>JADE at its core has several basic core capabilities:</a:t>
            </a:r>
          </a:p>
          <a:p>
            <a:pPr marL="457200" indent="-457200" defTabSz="2952750">
              <a:spcBef>
                <a:spcPct val="50000"/>
              </a:spcBef>
              <a:buFont typeface="Arial"/>
              <a:buChar char="•"/>
            </a:pPr>
            <a:r>
              <a:rPr lang="en-GB" dirty="0" smtClean="0"/>
              <a:t>provides a  stable framework for the development and extensions of multi-agent systems</a:t>
            </a:r>
          </a:p>
          <a:p>
            <a:pPr marL="457200" indent="-457200" defTabSz="2952750">
              <a:spcBef>
                <a:spcPct val="50000"/>
              </a:spcBef>
              <a:buFont typeface="Arial"/>
              <a:buChar char="•"/>
            </a:pPr>
            <a:r>
              <a:rPr lang="en-GB" dirty="0" smtClean="0"/>
              <a:t>Follows the specifications of agent communication and platforms of da FIPA (Foundation for Intelligent Physical Agents)</a:t>
            </a:r>
          </a:p>
          <a:p>
            <a:pPr marL="457200" indent="-457200" defTabSz="2952750">
              <a:spcBef>
                <a:spcPct val="50000"/>
              </a:spcBef>
              <a:buFont typeface="Arial"/>
              <a:buChar char="•"/>
            </a:pPr>
            <a:r>
              <a:rPr lang="en-GB" dirty="0" smtClean="0"/>
              <a:t>It provides several encodings for agent communications such as FIPA Sematic Language (SL) and XML</a:t>
            </a:r>
          </a:p>
          <a:p>
            <a:pPr marL="457200" indent="-457200" defTabSz="2952750">
              <a:spcBef>
                <a:spcPct val="50000"/>
              </a:spcBef>
              <a:buFont typeface="Arial"/>
              <a:buChar char="•"/>
            </a:pPr>
            <a:r>
              <a:rPr lang="en-GB" dirty="0" smtClean="0"/>
              <a:t>In order t complement the Agent Communication Language (ACL), it provides an ontology server which allow to map ontologies with JAVA plain objects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WADE provides additional and important capabilities: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GB" dirty="0" smtClean="0"/>
              <a:t>Workflow modelling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GB" dirty="0" smtClean="0"/>
              <a:t>Improvements in platform administration and distribution in physical elements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GB" dirty="0" smtClean="0"/>
              <a:t>Dynamic agent allocation policies with the RAA Agent</a:t>
            </a:r>
          </a:p>
          <a:p>
            <a:pPr marL="457200" indent="-457200" algn="just" defTabSz="2952750">
              <a:spcBef>
                <a:spcPct val="50000"/>
              </a:spcBef>
              <a:buFont typeface="Arial"/>
              <a:buChar char="•"/>
            </a:pPr>
            <a:r>
              <a:rPr lang="en-GB" dirty="0" smtClean="0"/>
              <a:t>Additional agents an techniques of failures prevention and response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Different ontologies where natively added for communication of agents and external systems: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Internal ontology – more dynamic and intended for agent communication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HL7 Ontology – an ontology based on the HL7 v2 protocol</a:t>
            </a:r>
          </a:p>
          <a:p>
            <a:pPr algn="just" defTabSz="2952750">
              <a:spcBef>
                <a:spcPct val="50000"/>
              </a:spcBef>
            </a:pPr>
            <a:r>
              <a:rPr lang="en-GB" b="1" dirty="0" smtClean="0"/>
              <a:t>Current development phase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Currently several prototypes are being implemented in Centro </a:t>
            </a:r>
            <a:r>
              <a:rPr lang="en-GB" dirty="0" err="1" smtClean="0"/>
              <a:t>Hospitalar</a:t>
            </a:r>
            <a:r>
              <a:rPr lang="en-GB" dirty="0" smtClean="0"/>
              <a:t> do Porto for interoperability processes, namely in this specifics cases: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/>
              <a:t>CICA </a:t>
            </a:r>
            <a:r>
              <a:rPr lang="en-GB" dirty="0" smtClean="0"/>
              <a:t>– interoperation with the SOA layer of the </a:t>
            </a:r>
            <a:r>
              <a:rPr lang="en-GB" dirty="0"/>
              <a:t>Centro </a:t>
            </a:r>
            <a:r>
              <a:rPr lang="en-GB" dirty="0" err="1"/>
              <a:t>Integrado</a:t>
            </a:r>
            <a:r>
              <a:rPr lang="en-GB" dirty="0"/>
              <a:t> de </a:t>
            </a:r>
            <a:r>
              <a:rPr lang="en-GB" dirty="0" err="1"/>
              <a:t>Cirurgia</a:t>
            </a:r>
            <a:r>
              <a:rPr lang="en-GB" dirty="0"/>
              <a:t> de </a:t>
            </a:r>
            <a:r>
              <a:rPr lang="en-GB" dirty="0" err="1"/>
              <a:t>Ambulatório</a:t>
            </a:r>
            <a:r>
              <a:rPr lang="en-GB" dirty="0"/>
              <a:t> </a:t>
            </a:r>
            <a:r>
              <a:rPr lang="en-GB" dirty="0" smtClean="0"/>
              <a:t>of the Centro </a:t>
            </a:r>
            <a:r>
              <a:rPr lang="en-GB" dirty="0" err="1"/>
              <a:t>Hospitalar</a:t>
            </a:r>
            <a:r>
              <a:rPr lang="en-GB" dirty="0"/>
              <a:t> do Porto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GEO – Geographic positioning and patient demographics 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AIDA – Integrations and diffusion of information within an existing integration platform</a:t>
            </a:r>
          </a:p>
          <a:p>
            <a:pPr algn="just" defTabSz="2952750">
              <a:spcBef>
                <a:spcPct val="50000"/>
              </a:spcBef>
            </a:pPr>
            <a:r>
              <a:rPr lang="en-GB" sz="3600" b="1" dirty="0" err="1" smtClean="0"/>
              <a:t>Aknowledgements</a:t>
            </a:r>
            <a:endParaRPr lang="en-GB" sz="3600" b="1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PhD project is supported by the grant SFRH/BD/65023/2009 </a:t>
            </a:r>
            <a:r>
              <a:rPr lang="en-US" dirty="0" smtClean="0"/>
              <a:t>of the </a:t>
            </a:r>
            <a:r>
              <a:rPr lang="en-US" dirty="0"/>
              <a:t>Portuguese Foundation for Science and Technology (FCT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23" name="Snip Single Corner Rectangle 22"/>
          <p:cNvSpPr/>
          <p:nvPr/>
        </p:nvSpPr>
        <p:spPr bwMode="auto">
          <a:xfrm>
            <a:off x="1602062" y="19460467"/>
            <a:ext cx="11305256" cy="8928992"/>
          </a:xfrm>
          <a:prstGeom prst="snip1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90094" y="19820507"/>
            <a:ext cx="10297144" cy="10187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Existing healthcare interoperability limitations</a:t>
            </a:r>
          </a:p>
          <a:p>
            <a:endParaRPr lang="en-US" dirty="0"/>
          </a:p>
          <a:p>
            <a:r>
              <a:rPr lang="en-US" dirty="0" smtClean="0"/>
              <a:t>Information that is vital and must be shared is usually either isolated or shared using unstable or complex connections</a:t>
            </a:r>
          </a:p>
          <a:p>
            <a:endParaRPr lang="en-US" dirty="0"/>
          </a:p>
          <a:p>
            <a:r>
              <a:rPr lang="en-US" dirty="0" smtClean="0"/>
              <a:t>Most common solutions use end-to-end architecture even when applying communication standards such as Health Level 7 (HL7)</a:t>
            </a:r>
          </a:p>
          <a:p>
            <a:endParaRPr lang="en-US" dirty="0"/>
          </a:p>
          <a:p>
            <a:r>
              <a:rPr lang="en-US" dirty="0" smtClean="0"/>
              <a:t>Even when applying standards the communications among service providers is highly flavored</a:t>
            </a:r>
          </a:p>
          <a:p>
            <a:endParaRPr lang="en-US" dirty="0"/>
          </a:p>
          <a:p>
            <a:r>
              <a:rPr lang="en-US" dirty="0" smtClean="0"/>
              <a:t>High levels of interoperability such as semantic interoperability are rarely attained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25" name="Down Arrow 24"/>
          <p:cNvSpPr/>
          <p:nvPr/>
        </p:nvSpPr>
        <p:spPr bwMode="auto">
          <a:xfrm>
            <a:off x="5994550" y="14707939"/>
            <a:ext cx="2520280" cy="136815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6" name="Picture 25" descr="MAEDIH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3542" y="17804283"/>
            <a:ext cx="12169352" cy="76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3030</TotalTime>
  <Words>554</Words>
  <Application>Microsoft Macintosh PowerPoint</Application>
  <PresentationFormat>Custom</PresentationFormat>
  <Paragraphs>111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PowerPoint Presentation</vt:lpstr>
    </vt:vector>
  </TitlesOfParts>
  <Company>Universidade do Minho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Miguel Miranda</cp:lastModifiedBy>
  <cp:revision>83</cp:revision>
  <cp:lastPrinted>2011-09-06T01:01:16Z</cp:lastPrinted>
  <dcterms:created xsi:type="dcterms:W3CDTF">2005-08-05T10:55:41Z</dcterms:created>
  <dcterms:modified xsi:type="dcterms:W3CDTF">2011-09-27T14:52:40Z</dcterms:modified>
</cp:coreProperties>
</file>