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33" d="100"/>
          <a:sy n="33" d="100"/>
        </p:scale>
        <p:origin x="-480" y="0"/>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dirty="0"/>
          </a:p>
        </p:txBody>
      </p:sp>
      <p:sp>
        <p:nvSpPr>
          <p:cNvPr id="5"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dirty="0"/>
          </a:p>
        </p:txBody>
      </p:sp>
      <p:sp>
        <p:nvSpPr>
          <p:cNvPr id="8"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dirty="0"/>
          </a:p>
        </p:txBody>
      </p:sp>
      <p:sp>
        <p:nvSpPr>
          <p:cNvPr id="4"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dirty="0"/>
          </a:p>
        </p:txBody>
      </p:sp>
      <p:sp>
        <p:nvSpPr>
          <p:cNvPr id="3"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dirty="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dirty="0"/>
          </a:p>
        </p:txBody>
      </p:sp>
      <p:sp>
        <p:nvSpPr>
          <p:cNvPr id="6" name="Rectangle 5"/>
          <p:cNvSpPr>
            <a:spLocks noGrp="1" noChangeArrowheads="1"/>
          </p:cNvSpPr>
          <p:nvPr>
            <p:ph type="ftr" sz="quarter" idx="11"/>
          </p:nvPr>
        </p:nvSpPr>
        <p:spPr>
          <a:ln/>
        </p:spPr>
        <p:txBody>
          <a:bodyPr/>
          <a:lstStyle>
            <a:lvl1pPr>
              <a:defRPr/>
            </a:lvl1pPr>
          </a:lstStyle>
          <a:p>
            <a:pPr>
              <a:defRPr/>
            </a:pPr>
            <a:endParaRPr lang="pt-PT" dirty="0"/>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dirty="0"/>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dirty="0"/>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Algoritmi Centre</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30"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- 24 a 27 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2129135"/>
          </a:xfrm>
          <a:prstGeom prst="rect">
            <a:avLst/>
          </a:prstGeom>
          <a:noFill/>
          <a:ln w="9525">
            <a:noFill/>
            <a:miter lim="800000"/>
            <a:headEnd/>
            <a:tailEnd/>
          </a:ln>
        </p:spPr>
        <p:txBody>
          <a:bodyPr>
            <a:spAutoFit/>
          </a:bodyPr>
          <a:lstStyle/>
          <a:p>
            <a:endParaRPr lang="en-US" dirty="0" smtClean="0"/>
          </a:p>
          <a:p>
            <a:endParaRPr lang="en-US" dirty="0" smtClean="0"/>
          </a:p>
          <a:p>
            <a:endParaRPr lang="en-US" dirty="0" smtClean="0"/>
          </a:p>
          <a:p>
            <a:r>
              <a:rPr lang="en-US" dirty="0" smtClean="0"/>
              <a:t>A </a:t>
            </a:r>
            <a:r>
              <a:rPr lang="en-US" dirty="0" smtClean="0"/>
              <a:t>Traceability business process is mandatory and unavoidable on manufacturing organizations. Customers, particularly original equipment manufacturers, require it on contracts, while governments enforce it, through rules and regulations. Organizations fail to create and sustain a business process satisfying traceability demands. Information systems departments are one of main players on efforts to create a solution, as this process is only manageable when supported by information systems . This research aims  to improve the understanding of traceability business process on Information Systems field, through the development of an Ontology. </a:t>
            </a:r>
          </a:p>
          <a:p>
            <a:endParaRPr lang="en-US" sz="3600" dirty="0" smtClean="0"/>
          </a:p>
          <a:p>
            <a:endParaRPr lang="en-US" sz="3600" dirty="0" smtClean="0"/>
          </a:p>
          <a:p>
            <a:endParaRPr lang="en-US" sz="3600" dirty="0" smtClean="0"/>
          </a:p>
          <a:p>
            <a:endParaRPr lang="en-US" sz="3600" dirty="0" smtClean="0"/>
          </a:p>
          <a:p>
            <a:endParaRPr lang="en-US" sz="3600" dirty="0" smtClean="0"/>
          </a:p>
          <a:p>
            <a:r>
              <a:rPr lang="en-US" sz="3800" b="1" dirty="0" smtClean="0"/>
              <a:t>Research Question	</a:t>
            </a:r>
          </a:p>
          <a:p>
            <a:pPr algn="ctr"/>
            <a:endParaRPr lang="en-US" sz="3800" b="1" dirty="0" smtClean="0"/>
          </a:p>
          <a:p>
            <a:pPr algn="ctr"/>
            <a:r>
              <a:rPr lang="en-US" sz="3800" b="1" dirty="0" smtClean="0"/>
              <a:t>How to create a traceability business process ontology?</a:t>
            </a:r>
            <a:endParaRPr lang="pt-PT" sz="3800" b="1" dirty="0" smtClean="0"/>
          </a:p>
          <a:p>
            <a:r>
              <a:rPr lang="en-US" sz="3600" dirty="0" smtClean="0"/>
              <a:t> </a:t>
            </a:r>
          </a:p>
          <a:p>
            <a:endParaRPr lang="pt-PT" sz="3600" dirty="0" smtClean="0"/>
          </a:p>
          <a:p>
            <a:pPr>
              <a:buFont typeface="Arial" pitchFamily="34" charset="0"/>
              <a:buChar char="•"/>
            </a:pPr>
            <a:r>
              <a:rPr lang="en-US" dirty="0" smtClean="0"/>
              <a:t> Traceability </a:t>
            </a:r>
            <a:r>
              <a:rPr lang="en-US" dirty="0" smtClean="0"/>
              <a:t>Business Process body of knowledge is currently scattered among several initiatives such as ISO standards, European regulations, and best-practices. </a:t>
            </a:r>
            <a:endParaRPr lang="en-US" dirty="0" smtClean="0"/>
          </a:p>
          <a:p>
            <a:endParaRPr lang="en-US" dirty="0" smtClean="0"/>
          </a:p>
          <a:p>
            <a:pPr>
              <a:buFont typeface="Arial" pitchFamily="34" charset="0"/>
              <a:buChar char="•"/>
            </a:pPr>
            <a:r>
              <a:rPr lang="en-US" dirty="0" smtClean="0"/>
              <a:t> This </a:t>
            </a:r>
            <a:r>
              <a:rPr lang="en-US" dirty="0" smtClean="0"/>
              <a:t>documentation is hard to apprehend and use on the context of Information Systems application </a:t>
            </a:r>
            <a:r>
              <a:rPr lang="en-US" dirty="0" smtClean="0"/>
              <a:t>domain, regards </a:t>
            </a:r>
            <a:r>
              <a:rPr lang="en-US" dirty="0" smtClean="0"/>
              <a:t>the richness of </a:t>
            </a:r>
            <a:r>
              <a:rPr lang="en-US" dirty="0" smtClean="0"/>
              <a:t>knowledge it contains </a:t>
            </a:r>
          </a:p>
          <a:p>
            <a:r>
              <a:rPr lang="en-US" dirty="0" smtClean="0"/>
              <a:t> </a:t>
            </a:r>
            <a:endParaRPr lang="pt-PT" dirty="0" smtClean="0"/>
          </a:p>
          <a:p>
            <a:pPr>
              <a:buFont typeface="Arial" pitchFamily="34" charset="0"/>
              <a:buChar char="•"/>
            </a:pPr>
            <a:r>
              <a:rPr lang="en-US" dirty="0" smtClean="0"/>
              <a:t> A </a:t>
            </a:r>
            <a:r>
              <a:rPr lang="en-US" dirty="0" smtClean="0"/>
              <a:t>traceability ontology </a:t>
            </a:r>
            <a:r>
              <a:rPr lang="en-US" dirty="0" smtClean="0"/>
              <a:t>will aggregate a </a:t>
            </a:r>
            <a:r>
              <a:rPr lang="en-US" dirty="0" smtClean="0"/>
              <a:t>well-organized body of </a:t>
            </a:r>
            <a:r>
              <a:rPr lang="en-US" dirty="0" smtClean="0"/>
              <a:t>organizational </a:t>
            </a:r>
            <a:r>
              <a:rPr lang="en-US" dirty="0" smtClean="0"/>
              <a:t>and strategic </a:t>
            </a:r>
            <a:r>
              <a:rPr lang="en-US" dirty="0" smtClean="0"/>
              <a:t>knowledge.</a:t>
            </a:r>
          </a:p>
          <a:p>
            <a:endParaRPr lang="pt-PT" dirty="0" smtClean="0"/>
          </a:p>
          <a:p>
            <a:pPr>
              <a:buFont typeface="Arial" pitchFamily="34" charset="0"/>
              <a:buChar char="•"/>
            </a:pPr>
            <a:r>
              <a:rPr lang="en-US" dirty="0" smtClean="0"/>
              <a:t> Knowledge will be structured and </a:t>
            </a:r>
            <a:r>
              <a:rPr lang="en-US" dirty="0" smtClean="0"/>
              <a:t>enlighten general </a:t>
            </a:r>
            <a:r>
              <a:rPr lang="en-US" dirty="0" smtClean="0"/>
              <a:t>characteristics</a:t>
            </a:r>
            <a:r>
              <a:rPr lang="en-US" dirty="0" smtClean="0"/>
              <a:t>, recognizable as adequate properties of an Information System solution, aiming the support of traceability Business Process. </a:t>
            </a:r>
            <a:endParaRPr lang="en-US" dirty="0" smtClean="0"/>
          </a:p>
          <a:p>
            <a:pPr>
              <a:buFont typeface="Arial" pitchFamily="34" charset="0"/>
              <a:buChar char="•"/>
            </a:pPr>
            <a:endParaRPr lang="en-US" dirty="0" smtClean="0"/>
          </a:p>
          <a:p>
            <a:pPr>
              <a:buFont typeface="Arial" pitchFamily="34" charset="0"/>
              <a:buChar char="•"/>
            </a:pPr>
            <a:r>
              <a:rPr lang="en-US" dirty="0" smtClean="0"/>
              <a:t> Characteristics  </a:t>
            </a:r>
            <a:r>
              <a:rPr lang="en-US" dirty="0" smtClean="0"/>
              <a:t>that identify the purpose, the goals, the functionalities, the constraints, the rules, the qualities, the behaviors, and may ground the development of supporting solutions.</a:t>
            </a:r>
            <a:endParaRPr lang="pt-PT"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smtClean="0"/>
              <a:t>JOSÉ CARLOS COSTA  MARTINS</a:t>
            </a:r>
            <a:endParaRPr lang="en-US" sz="4000" dirty="0"/>
          </a:p>
          <a:p>
            <a:pPr algn="ctr" defTabSz="2952750">
              <a:spcBef>
                <a:spcPct val="20000"/>
              </a:spcBef>
            </a:pPr>
            <a:r>
              <a:rPr lang="en-US" sz="4000" dirty="0"/>
              <a:t> Supervisors:  </a:t>
            </a:r>
            <a:r>
              <a:rPr lang="en-US" sz="4000" dirty="0" smtClean="0"/>
              <a:t>Ricardo J. </a:t>
            </a:r>
            <a:r>
              <a:rPr lang="en-US" sz="4000" dirty="0" smtClean="0"/>
              <a:t>Machado</a:t>
            </a:r>
            <a:endParaRPr lang="en-US" sz="4000" dirty="0"/>
          </a:p>
          <a:p>
            <a:pPr algn="ctr" defTabSz="2952750">
              <a:spcBef>
                <a:spcPct val="50000"/>
              </a:spcBef>
            </a:pPr>
            <a:r>
              <a:rPr lang="pt-PT" dirty="0" smtClean="0"/>
              <a:t>joseccmartins@gmail.com</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800" b="1" dirty="0" smtClean="0"/>
              <a:t>PRODUCT AND PROCESS TRACEABILITY AT MANUFACTURING ORGANIZATIONS: </a:t>
            </a:r>
            <a:r>
              <a:rPr lang="en-US" sz="4800" b="1" dirty="0" smtClean="0"/>
              <a:t>AN ONTOLOGICAL UNIFICATION IN INFORMATION SYSTEMS</a:t>
            </a:r>
            <a:endParaRPr lang="en-US" sz="4800" b="1" dirty="0" smtClean="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491163"/>
            <a:ext cx="12817475" cy="22436911"/>
          </a:xfrm>
          <a:prstGeom prst="rect">
            <a:avLst/>
          </a:prstGeom>
          <a:noFill/>
          <a:ln w="9525">
            <a:noFill/>
            <a:miter lim="800000"/>
            <a:headEnd/>
            <a:tailEnd/>
          </a:ln>
        </p:spPr>
        <p:txBody>
          <a:bodyPr>
            <a:spAutoFit/>
          </a:bodyPr>
          <a:lstStyle/>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r>
              <a:rPr lang="en-US" sz="3600" b="1" dirty="0" smtClean="0"/>
              <a:t>Expected </a:t>
            </a:r>
            <a:r>
              <a:rPr lang="en-US" sz="3600" b="1" dirty="0" smtClean="0"/>
              <a:t>Results	</a:t>
            </a:r>
          </a:p>
          <a:p>
            <a:pPr algn="just" defTabSz="2952750">
              <a:spcBef>
                <a:spcPct val="50000"/>
              </a:spcBef>
            </a:pPr>
            <a:endParaRPr lang="en-US" dirty="0" smtClean="0"/>
          </a:p>
          <a:p>
            <a:pPr algn="just" defTabSz="2952750">
              <a:spcBef>
                <a:spcPct val="50000"/>
              </a:spcBef>
            </a:pPr>
            <a:r>
              <a:rPr lang="en-US" dirty="0" smtClean="0"/>
              <a:t>The research proposed in this document aims </a:t>
            </a:r>
            <a:r>
              <a:rPr lang="en-US" dirty="0" smtClean="0"/>
              <a:t>the </a:t>
            </a:r>
            <a:r>
              <a:rPr lang="en-US" dirty="0" smtClean="0"/>
              <a:t>development of new knowledge, in parallel with </a:t>
            </a:r>
            <a:r>
              <a:rPr lang="en-US" dirty="0" smtClean="0"/>
              <a:t>artifacts </a:t>
            </a:r>
            <a:r>
              <a:rPr lang="en-US" dirty="0" smtClean="0"/>
              <a:t>that uphold the development of solutions supporting traceability Business Process.  </a:t>
            </a:r>
            <a:endParaRPr lang="en-US" dirty="0" smtClean="0"/>
          </a:p>
          <a:p>
            <a:pPr algn="just" defTabSz="2952750">
              <a:spcBef>
                <a:spcPct val="50000"/>
              </a:spcBef>
            </a:pPr>
            <a:r>
              <a:rPr lang="en-US" dirty="0" smtClean="0"/>
              <a:t>The </a:t>
            </a:r>
            <a:r>
              <a:rPr lang="en-US" dirty="0" smtClean="0"/>
              <a:t>technological solution this research pursuits is an ontology of traceability for industrial settings. </a:t>
            </a:r>
            <a:endParaRPr lang="en-US" dirty="0" smtClean="0"/>
          </a:p>
          <a:p>
            <a:pPr algn="just" defTabSz="2952750">
              <a:spcBef>
                <a:spcPct val="50000"/>
              </a:spcBef>
            </a:pPr>
            <a:r>
              <a:rPr lang="en-US" dirty="0" smtClean="0"/>
              <a:t>To </a:t>
            </a:r>
            <a:r>
              <a:rPr lang="en-US" dirty="0" smtClean="0"/>
              <a:t>achieve it respective </a:t>
            </a:r>
            <a:endParaRPr lang="en-US" dirty="0" smtClean="0"/>
          </a:p>
          <a:p>
            <a:pPr algn="just" defTabSz="2952750">
              <a:spcBef>
                <a:spcPct val="50000"/>
              </a:spcBef>
              <a:buFont typeface="Arial" pitchFamily="34" charset="0"/>
              <a:buChar char="•"/>
            </a:pPr>
            <a:r>
              <a:rPr lang="en-US" dirty="0" smtClean="0"/>
              <a:t> constructs </a:t>
            </a:r>
            <a:r>
              <a:rPr lang="en-US" dirty="0" smtClean="0"/>
              <a:t>(i.e. basic language of concepts to characterize phenomena), </a:t>
            </a:r>
            <a:endParaRPr lang="en-US" dirty="0" smtClean="0"/>
          </a:p>
          <a:p>
            <a:pPr algn="just" defTabSz="2952750">
              <a:spcBef>
                <a:spcPct val="50000"/>
              </a:spcBef>
              <a:buFont typeface="Arial" pitchFamily="34" charset="0"/>
              <a:buChar char="•"/>
            </a:pPr>
            <a:r>
              <a:rPr lang="en-US" dirty="0" smtClean="0"/>
              <a:t> models </a:t>
            </a:r>
            <a:r>
              <a:rPr lang="en-US" dirty="0" smtClean="0"/>
              <a:t>(i.e. constructs combined in higher order constructions), </a:t>
            </a:r>
            <a:r>
              <a:rPr lang="en-US" dirty="0" smtClean="0"/>
              <a:t>and</a:t>
            </a:r>
          </a:p>
          <a:p>
            <a:pPr algn="just" defTabSz="2952750">
              <a:spcBef>
                <a:spcPct val="50000"/>
              </a:spcBef>
              <a:buFont typeface="Arial" pitchFamily="34" charset="0"/>
              <a:buChar char="•"/>
            </a:pPr>
            <a:r>
              <a:rPr lang="en-US" dirty="0" smtClean="0"/>
              <a:t> </a:t>
            </a:r>
            <a:r>
              <a:rPr lang="en-US" dirty="0" smtClean="0"/>
              <a:t>methods (i.e. ways of performing goal-directed activities) must be identified.</a:t>
            </a:r>
          </a:p>
          <a:p>
            <a:pPr algn="just" defTabSz="2952750">
              <a:spcBef>
                <a:spcPct val="50000"/>
              </a:spcBef>
            </a:pPr>
            <a:r>
              <a:rPr lang="en-US" dirty="0" smtClean="0"/>
              <a:t> </a:t>
            </a:r>
          </a:p>
          <a:p>
            <a:pPr algn="just" defTabSz="2952750">
              <a:spcBef>
                <a:spcPct val="50000"/>
              </a:spcBef>
            </a:pPr>
            <a:r>
              <a:rPr lang="en-US" dirty="0" smtClean="0"/>
              <a:t> </a:t>
            </a:r>
          </a:p>
          <a:p>
            <a:pPr algn="just" defTabSz="2952750">
              <a:spcBef>
                <a:spcPct val="50000"/>
              </a:spcBef>
            </a:pPr>
            <a:r>
              <a:rPr lang="en-US" sz="3600" b="1" dirty="0" smtClean="0"/>
              <a:t>Research Plan	</a:t>
            </a:r>
          </a:p>
          <a:p>
            <a:pPr algn="just" defTabSz="2952750">
              <a:spcBef>
                <a:spcPct val="50000"/>
              </a:spcBef>
            </a:pPr>
            <a:endParaRPr lang="en-US" dirty="0" smtClean="0"/>
          </a:p>
          <a:p>
            <a:pPr algn="just" defTabSz="2952750">
              <a:spcBef>
                <a:spcPct val="50000"/>
              </a:spcBef>
            </a:pPr>
            <a:r>
              <a:rPr lang="en-US" dirty="0" smtClean="0"/>
              <a:t>This research will be structured according Design Science Research methodology, which DSR has its roots in engineering. Running along 33 months, 6 iterative design science cycles are foreseen to be realized following </a:t>
            </a:r>
            <a:r>
              <a:rPr lang="en-US" dirty="0" smtClean="0"/>
              <a:t>Hevner</a:t>
            </a:r>
            <a:r>
              <a:rPr lang="en-US" dirty="0" smtClean="0"/>
              <a:t> and </a:t>
            </a:r>
            <a:r>
              <a:rPr lang="en-US" dirty="0" smtClean="0"/>
              <a:t>Iivari</a:t>
            </a:r>
            <a:r>
              <a:rPr lang="en-US" dirty="0" smtClean="0"/>
              <a:t> concepts.</a:t>
            </a:r>
          </a:p>
          <a:p>
            <a:pPr algn="just" defTabSz="2952750">
              <a:spcBef>
                <a:spcPct val="50000"/>
              </a:spcBef>
            </a:pPr>
            <a:r>
              <a:rPr lang="en-US" dirty="0" smtClean="0"/>
              <a:t>Along this iterations a method to </a:t>
            </a:r>
            <a:r>
              <a:rPr lang="en-US" dirty="0" smtClean="0"/>
              <a:t>develop </a:t>
            </a:r>
            <a:r>
              <a:rPr lang="en-US" dirty="0" smtClean="0"/>
              <a:t>and maintain an industrial traceability ontology will be built altogether with respective construct and models.</a:t>
            </a:r>
          </a:p>
          <a:p>
            <a:pPr algn="just" defTabSz="2952750">
              <a:spcBef>
                <a:spcPct val="50000"/>
              </a:spcBef>
            </a:pPr>
            <a:r>
              <a:rPr lang="en-US" dirty="0" smtClean="0"/>
              <a:t>On this cycles, relevance of proposals is assessed on industrial application environments, obtaining an identification of opportunities and problems, the requirements for the research, and also the acceptance criteria to evaluate research results.</a:t>
            </a:r>
          </a:p>
          <a:p>
            <a:pPr algn="just" defTabSz="2952750">
              <a:spcBef>
                <a:spcPct val="50000"/>
              </a:spcBef>
            </a:pPr>
            <a:r>
              <a:rPr lang="en-US" dirty="0" smtClean="0"/>
              <a:t>Rigor is addressed  grounding this research, proposed solutions, and respective evaluation, on effective use of prior research (existing knowledge base of scientific foundations).</a:t>
            </a:r>
          </a:p>
          <a:p>
            <a:pPr algn="just" defTabSz="2952750">
              <a:spcBef>
                <a:spcPct val="50000"/>
              </a:spcBef>
            </a:pPr>
            <a:endParaRPr lang="en-US" dirty="0"/>
          </a:p>
        </p:txBody>
      </p:sp>
      <p:sp>
        <p:nvSpPr>
          <p:cNvPr id="1041" name="Text Box 214"/>
          <p:cNvSpPr txBox="1">
            <a:spLocks noChangeArrowheads="1"/>
          </p:cNvSpPr>
          <p:nvPr/>
        </p:nvSpPr>
        <p:spPr bwMode="auto">
          <a:xfrm>
            <a:off x="28676600" y="5491163"/>
            <a:ext cx="12817475" cy="21298138"/>
          </a:xfrm>
          <a:prstGeom prst="rect">
            <a:avLst/>
          </a:prstGeom>
          <a:noFill/>
          <a:ln w="9525">
            <a:noFill/>
            <a:miter lim="800000"/>
            <a:headEnd/>
            <a:tailEnd/>
          </a:ln>
        </p:spPr>
        <p:txBody>
          <a:bodyPr>
            <a:spAutoFit/>
          </a:bodyPr>
          <a:lstStyle/>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endParaRPr lang="en-US" sz="3600" b="1" dirty="0" smtClean="0"/>
          </a:p>
          <a:p>
            <a:pPr algn="just" defTabSz="2952750">
              <a:spcBef>
                <a:spcPct val="50000"/>
              </a:spcBef>
            </a:pPr>
            <a:r>
              <a:rPr lang="en-US" sz="3600" b="1" dirty="0" smtClean="0"/>
              <a:t>Conclusion</a:t>
            </a:r>
            <a:r>
              <a:rPr lang="en-US" dirty="0" smtClean="0"/>
              <a:t> </a:t>
            </a:r>
            <a:r>
              <a:rPr lang="en-US" dirty="0" smtClean="0"/>
              <a:t>	</a:t>
            </a:r>
          </a:p>
          <a:p>
            <a:pPr algn="just" defTabSz="2952750">
              <a:spcBef>
                <a:spcPct val="50000"/>
              </a:spcBef>
            </a:pPr>
            <a:endParaRPr lang="en-US" dirty="0" smtClean="0"/>
          </a:p>
          <a:p>
            <a:pPr algn="just" defTabSz="2952750">
              <a:spcBef>
                <a:spcPct val="50000"/>
              </a:spcBef>
            </a:pPr>
            <a:r>
              <a:rPr lang="en-US" dirty="0" smtClean="0"/>
              <a:t>This research proposes the use of IS methods and techniques to aggregate, disambiguate, and blend existing knowledge. It expects to contribute to the body of knowledge of traceability business process, mainly to Information Systems community. Main relevance of this study will come from artifacts</a:t>
            </a:r>
          </a:p>
          <a:p>
            <a:pPr algn="just" defTabSz="2952750">
              <a:spcBef>
                <a:spcPct val="50000"/>
              </a:spcBef>
            </a:pPr>
            <a:r>
              <a:rPr lang="en-US" dirty="0" smtClean="0"/>
              <a:t>conceived and respective applicability on manufacturing organizations to implement solutions. The analysis and synthesis of literature on ontology building is also expected to produce a valuable feedback to respective authors, regarding completeness, coherence, etc. </a:t>
            </a:r>
          </a:p>
          <a:p>
            <a:pPr algn="just" defTabSz="2952750">
              <a:spcBef>
                <a:spcPct val="50000"/>
              </a:spcBef>
            </a:pPr>
            <a:r>
              <a:rPr lang="en-US" dirty="0" smtClean="0"/>
              <a:t>On the development of each of the artifact, the constructs, models, methods, and theories used will be tested, and improved or adapted. The observation of this development will bring new knowledge to ontology engineering.</a:t>
            </a:r>
          </a:p>
          <a:p>
            <a:pPr algn="just" defTabSz="2952750">
              <a:spcBef>
                <a:spcPct val="50000"/>
              </a:spcBef>
            </a:pPr>
            <a:endParaRPr lang="en-US" dirty="0"/>
          </a:p>
        </p:txBody>
      </p:sp>
      <p:pic>
        <p:nvPicPr>
          <p:cNvPr id="13" name="Picture 5"/>
          <p:cNvPicPr>
            <a:picLocks noChangeAspect="1" noChangeArrowheads="1"/>
          </p:cNvPicPr>
          <p:nvPr/>
        </p:nvPicPr>
        <p:blipFill>
          <a:blip r:embed="rId5" cstate="print"/>
          <a:srcRect/>
          <a:stretch>
            <a:fillRect/>
          </a:stretch>
        </p:blipFill>
        <p:spPr bwMode="auto">
          <a:xfrm>
            <a:off x="29757190" y="8659267"/>
            <a:ext cx="10549485" cy="6912768"/>
          </a:xfrm>
          <a:prstGeom prst="rect">
            <a:avLst/>
          </a:prstGeom>
          <a:noFill/>
          <a:ln w="9525">
            <a:noFill/>
            <a:miter lim="800000"/>
            <a:headEnd/>
            <a:tailEnd/>
          </a:ln>
        </p:spPr>
      </p:pic>
      <p:sp>
        <p:nvSpPr>
          <p:cNvPr id="14" name="Rectangle 13"/>
          <p:cNvSpPr/>
          <p:nvPr/>
        </p:nvSpPr>
        <p:spPr>
          <a:xfrm>
            <a:off x="33069558" y="9739387"/>
            <a:ext cx="4004314" cy="971170"/>
          </a:xfrm>
          <a:prstGeom prst="rect">
            <a:avLst/>
          </a:prstGeom>
          <a:noFill/>
        </p:spPr>
        <p:txBody>
          <a:bodyPr wrap="none" lIns="91440" tIns="45720" rIns="91440" bIns="45720">
            <a:prstTxWarp prst="textFadeUp">
              <a:avLst>
                <a:gd name="adj" fmla="val 12419"/>
              </a:avLst>
            </a:prstTxWarp>
            <a:spAutoFit/>
          </a:bodyPr>
          <a:lstStyle/>
          <a:p>
            <a:pPr algn="ctr"/>
            <a:r>
              <a:rPr lang="en-US" sz="1400" b="1" cap="none" spc="0" dirty="0" smtClean="0">
                <a:ln w="10541" cmpd="sng">
                  <a:solidFill>
                    <a:srgbClr val="7D7D7D">
                      <a:tint val="100000"/>
                      <a:shade val="100000"/>
                      <a:satMod val="110000"/>
                    </a:srgbClr>
                  </a:solidFill>
                  <a:prstDash val="solid"/>
                </a:ln>
                <a:solidFill>
                  <a:srgbClr val="0070C0"/>
                </a:solidFill>
                <a:effectLst/>
              </a:rPr>
              <a:t>Traceability Ontology</a:t>
            </a:r>
            <a:endParaRPr lang="en-US" sz="1400" b="1" cap="none" spc="0" dirty="0">
              <a:ln w="10541" cmpd="sng">
                <a:solidFill>
                  <a:srgbClr val="7D7D7D">
                    <a:tint val="100000"/>
                    <a:shade val="100000"/>
                    <a:satMod val="110000"/>
                  </a:srgbClr>
                </a:solidFill>
                <a:prstDash val="solid"/>
              </a:ln>
              <a:solidFill>
                <a:srgbClr val="0070C0"/>
              </a:solidFill>
              <a:effectLst/>
            </a:endParaRPr>
          </a:p>
        </p:txBody>
      </p:sp>
      <p:sp>
        <p:nvSpPr>
          <p:cNvPr id="15" name="Rectangle 14"/>
          <p:cNvSpPr/>
          <p:nvPr/>
        </p:nvSpPr>
        <p:spPr>
          <a:xfrm>
            <a:off x="32997550" y="12043643"/>
            <a:ext cx="4004314" cy="971170"/>
          </a:xfrm>
          <a:prstGeom prst="rect">
            <a:avLst/>
          </a:prstGeom>
          <a:noFill/>
        </p:spPr>
        <p:txBody>
          <a:bodyPr wrap="none" lIns="91440" tIns="45720" rIns="91440" bIns="45720">
            <a:prstTxWarp prst="textFadeUp">
              <a:avLst>
                <a:gd name="adj" fmla="val 12419"/>
              </a:avLst>
            </a:prstTxWarp>
            <a:spAutoFit/>
          </a:bodyPr>
          <a:lstStyle/>
          <a:p>
            <a:pPr algn="ctr"/>
            <a:r>
              <a:rPr lang="en-US" sz="1400" b="1" cap="none" spc="0" dirty="0" smtClean="0">
                <a:ln w="10541" cmpd="sng">
                  <a:solidFill>
                    <a:srgbClr val="7D7D7D">
                      <a:tint val="100000"/>
                      <a:shade val="100000"/>
                      <a:satMod val="110000"/>
                    </a:srgbClr>
                  </a:solidFill>
                  <a:prstDash val="solid"/>
                </a:ln>
                <a:solidFill>
                  <a:srgbClr val="FF0000"/>
                </a:solidFill>
                <a:effectLst/>
              </a:rPr>
              <a:t>Manufacturing Process</a:t>
            </a:r>
            <a:endParaRPr lang="en-US" sz="1400" b="1" cap="none" spc="0" dirty="0">
              <a:ln w="10541" cmpd="sng">
                <a:solidFill>
                  <a:srgbClr val="7D7D7D">
                    <a:tint val="100000"/>
                    <a:shade val="100000"/>
                    <a:satMod val="110000"/>
                  </a:srgbClr>
                </a:solidFill>
                <a:prstDash val="solid"/>
              </a:ln>
              <a:solidFill>
                <a:srgbClr val="FF0000"/>
              </a:solidFill>
              <a:effectLst/>
            </a:endParaRPr>
          </a:p>
        </p:txBody>
      </p:sp>
      <p:sp>
        <p:nvSpPr>
          <p:cNvPr id="16" name="Rectangle 15"/>
          <p:cNvSpPr/>
          <p:nvPr/>
        </p:nvSpPr>
        <p:spPr>
          <a:xfrm>
            <a:off x="32997550" y="14419907"/>
            <a:ext cx="4004314" cy="971170"/>
          </a:xfrm>
          <a:prstGeom prst="rect">
            <a:avLst/>
          </a:prstGeom>
          <a:noFill/>
        </p:spPr>
        <p:txBody>
          <a:bodyPr wrap="none" lIns="91440" tIns="45720" rIns="91440" bIns="45720">
            <a:prstTxWarp prst="textFadeUp">
              <a:avLst>
                <a:gd name="adj" fmla="val 12419"/>
              </a:avLst>
            </a:prstTxWarp>
            <a:spAutoFit/>
          </a:bodyPr>
          <a:lstStyle/>
          <a:p>
            <a:pPr algn="ctr"/>
            <a:r>
              <a:rPr lang="en-US" sz="1400" b="1" cap="none" spc="0" dirty="0" smtClean="0">
                <a:ln w="10541" cmpd="sng">
                  <a:solidFill>
                    <a:srgbClr val="7D7D7D">
                      <a:tint val="100000"/>
                      <a:shade val="100000"/>
                      <a:satMod val="110000"/>
                    </a:srgbClr>
                  </a:solidFill>
                  <a:prstDash val="solid"/>
                </a:ln>
                <a:solidFill>
                  <a:schemeClr val="tx2">
                    <a:lumMod val="75000"/>
                  </a:schemeClr>
                </a:solidFill>
                <a:effectLst/>
              </a:rPr>
              <a:t>Manufacturing Products</a:t>
            </a:r>
            <a:endParaRPr lang="en-US" sz="1400" b="1" cap="none" spc="0" dirty="0">
              <a:ln w="10541" cmpd="sng">
                <a:solidFill>
                  <a:srgbClr val="7D7D7D">
                    <a:tint val="100000"/>
                    <a:shade val="100000"/>
                    <a:satMod val="110000"/>
                  </a:srgbClr>
                </a:solidFill>
                <a:prstDash val="solid"/>
              </a:ln>
              <a:solidFill>
                <a:schemeClr val="tx2">
                  <a:lumMod val="75000"/>
                </a:schemeClr>
              </a:solidFill>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1301</TotalTime>
  <Words>165</Words>
  <Application>Microsoft Office PowerPoint</Application>
  <PresentationFormat>Custom</PresentationFormat>
  <Paragraphs>72</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jca8brg</cp:lastModifiedBy>
  <cp:revision>67</cp:revision>
  <dcterms:created xsi:type="dcterms:W3CDTF">2005-08-05T10:55:41Z</dcterms:created>
  <dcterms:modified xsi:type="dcterms:W3CDTF">2011-09-26T10:23:17Z</dcterms:modified>
</cp:coreProperties>
</file>