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29819600" cy="423418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7" d="100"/>
          <a:sy n="17" d="100"/>
        </p:scale>
        <p:origin x="-1308" y="-180"/>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ALGORITMI</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0344031"/>
          </a:xfrm>
          <a:prstGeom prst="rect">
            <a:avLst/>
          </a:prstGeom>
          <a:noFill/>
          <a:ln w="9525">
            <a:noFill/>
            <a:miter lim="800000"/>
            <a:headEnd/>
            <a:tailEnd/>
          </a:ln>
        </p:spPr>
        <p:txBody>
          <a:bodyPr wrap="square">
            <a:spAutoFit/>
          </a:bodyPr>
          <a:lstStyle/>
          <a:p>
            <a:pPr defTabSz="2952750">
              <a:spcBef>
                <a:spcPct val="50000"/>
              </a:spcBef>
            </a:pPr>
            <a:r>
              <a:rPr lang="en-GB" sz="3600" b="1" dirty="0" smtClean="0"/>
              <a:t>Introduction</a:t>
            </a:r>
          </a:p>
          <a:p>
            <a:pPr algn="just"/>
            <a:r>
              <a:rPr lang="en-GB" dirty="0" smtClean="0"/>
              <a:t>Knowledge Management (KM) could be a part of the answer to the new challenges that organizations face: Economy crisis; Organization Reengineering; Staff Reduction and Turnover; the Succession Phenomena (employee’s retirement); Key intellectual Property; and Vulnerability to rapid change (</a:t>
            </a:r>
            <a:r>
              <a:rPr lang="en-GB" dirty="0" err="1" smtClean="0"/>
              <a:t>Alavi</a:t>
            </a:r>
            <a:r>
              <a:rPr lang="en-GB" dirty="0" smtClean="0"/>
              <a:t> &amp; </a:t>
            </a:r>
            <a:r>
              <a:rPr lang="en-GB" dirty="0" err="1" smtClean="0"/>
              <a:t>Leidner</a:t>
            </a:r>
            <a:r>
              <a:rPr lang="en-GB" dirty="0" smtClean="0"/>
              <a:t>, 2001; </a:t>
            </a:r>
            <a:r>
              <a:rPr lang="en-GB" dirty="0" err="1" smtClean="0"/>
              <a:t>Complispace</a:t>
            </a:r>
            <a:r>
              <a:rPr lang="en-GB" dirty="0" smtClean="0"/>
              <a:t>, 2009; </a:t>
            </a:r>
            <a:r>
              <a:rPr lang="en-GB" dirty="0" err="1" smtClean="0"/>
              <a:t>Kebede</a:t>
            </a:r>
            <a:r>
              <a:rPr lang="en-GB" dirty="0" smtClean="0"/>
              <a:t>, 2010). These aspects are central for today’s organizations and this leads to new demands for the Knowledge Management Systems (KMS) such as training new employees and employee with different knowledge-base levels and job functions, kept key roles and core competencies and use of the existing knowledge wide sources: knowledge from suppliers, clients and partners; knowledge from internet sources; knowledge from Business Intelligence; and inference knowledge (e.g. Knowledge from Data Mining techniques). For these reasons, KM appears in Information Systems and Technology (IST) as a subject of </a:t>
            </a:r>
            <a:r>
              <a:rPr lang="en-GB" dirty="0" err="1" smtClean="0"/>
              <a:t>greate</a:t>
            </a:r>
            <a:r>
              <a:rPr lang="en-GB" dirty="0" smtClean="0"/>
              <a:t> interest since it not only deals with knowledge within organizations, but it also looks to the organization technology that can facilitate the main objectives of KM: applying IT to Knowledge sharing (KM 1st generation), Tacit/Explicit Knowledge conversion or Knowledge conceptualization and nurturing (KM 2nd generation) and finally Knowledge Value Creation, Organizational Learning, Knowledge creation and content management (KM 3rd generation) (C. V. a. Y. </a:t>
            </a:r>
            <a:r>
              <a:rPr lang="en-GB" dirty="0" err="1" smtClean="0"/>
              <a:t>Rezgui</a:t>
            </a:r>
            <a:r>
              <a:rPr lang="en-GB" dirty="0" smtClean="0"/>
              <a:t>, 2008; Y. </a:t>
            </a:r>
            <a:r>
              <a:rPr lang="en-GB" dirty="0" err="1" smtClean="0"/>
              <a:t>Rezgui</a:t>
            </a:r>
            <a:r>
              <a:rPr lang="en-GB" dirty="0" smtClean="0"/>
              <a:t>, </a:t>
            </a:r>
            <a:r>
              <a:rPr lang="en-GB" dirty="0" err="1" smtClean="0"/>
              <a:t>Hopfe</a:t>
            </a:r>
            <a:r>
              <a:rPr lang="en-GB" dirty="0" smtClean="0"/>
              <a:t>, &amp; </a:t>
            </a:r>
            <a:r>
              <a:rPr lang="en-GB" dirty="0" err="1" smtClean="0"/>
              <a:t>Vorakulpipat</a:t>
            </a:r>
            <a:r>
              <a:rPr lang="en-GB" dirty="0" smtClean="0"/>
              <a:t>, 2009).</a:t>
            </a:r>
            <a:endParaRPr lang="pt-PT" b="1" dirty="0" smtClean="0"/>
          </a:p>
          <a:p>
            <a:pPr algn="just"/>
            <a:r>
              <a:rPr lang="en-GB" dirty="0" smtClean="0"/>
              <a:t>Andreas </a:t>
            </a:r>
            <a:r>
              <a:rPr lang="en-GB" dirty="0" err="1" smtClean="0"/>
              <a:t>Abecker</a:t>
            </a:r>
            <a:r>
              <a:rPr lang="en-GB" dirty="0" smtClean="0"/>
              <a:t>  defines a set of basic activities of Knowledge Management: Knowledge acquisition, Knowledge Identification, Knowledge development, Knowledge preservation, Knowledge dissemination and Knowledge utilization (Andreas, 1998). The activity of Critical Knowledge preservation is the main focus of this research.</a:t>
            </a:r>
            <a:endParaRPr lang="pt-PT" b="1" dirty="0" smtClean="0"/>
          </a:p>
          <a:p>
            <a:pPr algn="just"/>
            <a:r>
              <a:rPr lang="en-GB" dirty="0" smtClean="0"/>
              <a:t>In this research we define the main concept of the Critical Knowledge Monitor System and its components as part of a solution to the challenges that organizations face. Looking at for the organizational critical knowledge through the combination of these perspectives (Competitive Advantage, Intellectual Capital and Business Continuity) is new to Knowledge Management area. </a:t>
            </a:r>
            <a:endParaRPr lang="pt-PT" b="1" dirty="0" smtClean="0"/>
          </a:p>
          <a:p>
            <a:pPr algn="just"/>
            <a:r>
              <a:rPr lang="en-GB" dirty="0" smtClean="0"/>
              <a:t>KM is an area that consumes time and resources: both human and technological. Different kinds of knowledge appears in both parts of an organization: operational and management. But not all knowledge is critical to the organization . The Critical knowledge could be about a new product to the market, a project under development, a research and development project or even knowledge protected by law.</a:t>
            </a:r>
            <a:endParaRPr lang="pt-PT" b="1" dirty="0" smtClean="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Tiago Pereira</a:t>
            </a:r>
            <a:endParaRPr lang="en-US" sz="4000" dirty="0"/>
          </a:p>
          <a:p>
            <a:pPr algn="ctr" defTabSz="2952750">
              <a:spcBef>
                <a:spcPct val="20000"/>
              </a:spcBef>
            </a:pPr>
            <a:r>
              <a:rPr lang="en-US" sz="4000" dirty="0"/>
              <a:t> </a:t>
            </a:r>
            <a:r>
              <a:rPr lang="en-US" sz="4000" dirty="0" smtClean="0"/>
              <a:t>Supervisor:  Henrique Santos</a:t>
            </a:r>
            <a:endParaRPr lang="en-US" sz="4000" dirty="0"/>
          </a:p>
          <a:p>
            <a:pPr algn="ctr" defTabSz="2952750">
              <a:spcBef>
                <a:spcPct val="50000"/>
              </a:spcBef>
            </a:pPr>
            <a:r>
              <a:rPr lang="pt-PT" dirty="0"/>
              <a:t>* </a:t>
            </a:r>
            <a:r>
              <a:rPr lang="pt-PT" dirty="0" smtClean="0"/>
              <a:t>id2324@alunos.uminho.pt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CRITICAL KNOWLEDGE MONITOR SYSTEM MODEL</a:t>
            </a:r>
            <a:endParaRPr lang="en-US" sz="4800" b="1" dirty="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1063" y="5696465"/>
            <a:ext cx="12817475" cy="15204162"/>
          </a:xfrm>
          <a:prstGeom prst="rect">
            <a:avLst/>
          </a:prstGeom>
          <a:noFill/>
          <a:ln w="9525">
            <a:noFill/>
            <a:miter lim="800000"/>
            <a:headEnd/>
            <a:tailEnd/>
          </a:ln>
        </p:spPr>
        <p:txBody>
          <a:bodyPr wrap="square">
            <a:spAutoFit/>
          </a:bodyPr>
          <a:lstStyle/>
          <a:p>
            <a:pPr algn="just"/>
            <a:r>
              <a:rPr lang="en-GB" dirty="0" smtClean="0"/>
              <a:t>In a logic of business continuity it is the knowledge that is vital for the organization survival and viability </a:t>
            </a:r>
            <a:r>
              <a:rPr lang="en-GB" dirty="0" err="1" smtClean="0"/>
              <a:t>Heng</a:t>
            </a:r>
            <a:r>
              <a:rPr lang="en-GB" dirty="0" smtClean="0"/>
              <a:t> apud  </a:t>
            </a:r>
            <a:r>
              <a:rPr lang="en-GB" dirty="0" err="1" smtClean="0"/>
              <a:t>Hellström</a:t>
            </a:r>
            <a:r>
              <a:rPr lang="en-GB" dirty="0" smtClean="0"/>
              <a:t> (</a:t>
            </a:r>
            <a:r>
              <a:rPr lang="en-GB" dirty="0" err="1" smtClean="0"/>
              <a:t>Hellström</a:t>
            </a:r>
            <a:r>
              <a:rPr lang="en-GB" dirty="0" smtClean="0"/>
              <a:t>, 2004). In other words, it is the unique organization knowledge that distinguished form others (Schwartz, 2006). So, the investment in KM should be focused in the Critical Knowledge Preservation. </a:t>
            </a:r>
          </a:p>
          <a:p>
            <a:pPr algn="just"/>
            <a:r>
              <a:rPr lang="en-GB" dirty="0" smtClean="0"/>
              <a:t>Concerning this, some questions are formulated: Q1 - How to identify organization’s Critical Knowledge? Q2 - How to preserve Critical Knowledge as organizational Intellectual Capital, Competitive Advantage and Business Continuity perspectives? These questions address the motives of this research.</a:t>
            </a:r>
            <a:endParaRPr lang="pt-PT" b="1" dirty="0" smtClean="0"/>
          </a:p>
          <a:p>
            <a:pPr algn="just"/>
            <a:r>
              <a:rPr lang="en-GB" dirty="0" smtClean="0"/>
              <a:t>The main objective of this research is to Model a critical knowledge monitor system as part of the solution to the identified problem. Although, there are aspects that we couldn’t left out of this research, such as: classifying the knowledge as critical (O1); preserve and prevention of breakthrough of critical knowledge (O2). To achieve the objectives we need to focus in certain considerations; for the first one, we need to identify and evaluate and classify the organizational critical knowledge; for the second objective we need to store, control and monitor the use and access to the critical knowledge within organization and with external entities.</a:t>
            </a:r>
          </a:p>
          <a:p>
            <a:pPr defTabSz="2952750">
              <a:spcBef>
                <a:spcPct val="50000"/>
              </a:spcBef>
            </a:pPr>
            <a:r>
              <a:rPr lang="en-GB" sz="3600" b="1" dirty="0" smtClean="0"/>
              <a:t>Critical Knowledge Monitor System</a:t>
            </a:r>
          </a:p>
          <a:p>
            <a:pPr algn="just"/>
            <a:r>
              <a:rPr lang="en-GB" dirty="0" smtClean="0"/>
              <a:t>The Critical Knowledge Monitor System (CKMS), see Figure 1, should be capable of capture knowledge, classify it as critical, compare with organization critical knowledge ontology stored in a repository, monitor the use, access and alterations of the critical knowledge within the organization and by the external entities that the organization has knowledge exchange (suppliers, clients, among others). In order to achieve this, the system must monitor the communications based on computing and stored documents of the organization and alert when critical knowledge is in use.</a:t>
            </a:r>
            <a:endParaRPr lang="en-GB" dirty="0"/>
          </a:p>
        </p:txBody>
      </p:sp>
      <p:sp>
        <p:nvSpPr>
          <p:cNvPr id="1041" name="Text Box 214"/>
          <p:cNvSpPr txBox="1">
            <a:spLocks noChangeArrowheads="1"/>
          </p:cNvSpPr>
          <p:nvPr/>
        </p:nvSpPr>
        <p:spPr bwMode="auto">
          <a:xfrm>
            <a:off x="28676600" y="5613706"/>
            <a:ext cx="12817475" cy="20759529"/>
          </a:xfrm>
          <a:prstGeom prst="rect">
            <a:avLst/>
          </a:prstGeom>
          <a:noFill/>
          <a:ln w="9525">
            <a:noFill/>
            <a:miter lim="800000"/>
            <a:headEnd/>
            <a:tailEnd/>
          </a:ln>
        </p:spPr>
        <p:txBody>
          <a:bodyPr>
            <a:spAutoFit/>
          </a:bodyPr>
          <a:lstStyle/>
          <a:p>
            <a:pPr defTabSz="2952750">
              <a:spcBef>
                <a:spcPct val="50000"/>
              </a:spcBef>
            </a:pPr>
            <a:r>
              <a:rPr lang="en-GB" sz="3600" b="1" dirty="0" smtClean="0"/>
              <a:t>Knowledge Contribution</a:t>
            </a:r>
          </a:p>
          <a:p>
            <a:pPr algn="just"/>
            <a:r>
              <a:rPr lang="en-GB" dirty="0" smtClean="0"/>
              <a:t>As knowledge contribution, we considered: the proposal of a critical knowledge monitor system model that is new in the existing KMS context; the knowledge preservation, in the perspectives mentioned: Competitive Advantage, Intellectual Capital and Business Continuity since the combination of these perspectives is new concern to knowledge management activities; and the constructs to evaluate and classify the knowledge as critical as a contribution to Knowledge Management field.</a:t>
            </a:r>
          </a:p>
          <a:p>
            <a:pPr defTabSz="2952750">
              <a:spcBef>
                <a:spcPct val="50000"/>
              </a:spcBef>
            </a:pPr>
            <a:r>
              <a:rPr lang="en-GB" sz="3600" b="1" dirty="0" smtClean="0"/>
              <a:t>References</a:t>
            </a:r>
            <a:endParaRPr lang="pt-PT" sz="3600" b="1" dirty="0" smtClean="0"/>
          </a:p>
          <a:p>
            <a:pPr algn="just" defTabSz="2952750">
              <a:spcBef>
                <a:spcPct val="50000"/>
              </a:spcBef>
            </a:pPr>
            <a:r>
              <a:rPr lang="pt-PT" dirty="0" err="1" smtClean="0"/>
              <a:t>Alavi</a:t>
            </a:r>
            <a:r>
              <a:rPr lang="pt-PT" dirty="0" smtClean="0"/>
              <a:t>, M., &amp; </a:t>
            </a:r>
            <a:r>
              <a:rPr lang="pt-PT" dirty="0" err="1" smtClean="0"/>
              <a:t>Leidner</a:t>
            </a:r>
            <a:r>
              <a:rPr lang="pt-PT" dirty="0" smtClean="0"/>
              <a:t>, D. E. (2001). </a:t>
            </a:r>
            <a:r>
              <a:rPr lang="en-US" dirty="0" smtClean="0"/>
              <a:t>Review: Knowledge Management and Knowledge Management Systems: Conceptual Foundations and Research Issues. MIS Quarterly, 25(1), 107-136. </a:t>
            </a:r>
            <a:endParaRPr lang="pt-PT" dirty="0" smtClean="0"/>
          </a:p>
          <a:p>
            <a:pPr algn="just" defTabSz="2952750">
              <a:spcBef>
                <a:spcPct val="50000"/>
              </a:spcBef>
            </a:pPr>
            <a:r>
              <a:rPr lang="en-US" dirty="0" smtClean="0"/>
              <a:t>Andreas, A. (1998). Toward a Technology for Organizational Memories, 13, 40-48.</a:t>
            </a:r>
            <a:endParaRPr lang="pt-PT" dirty="0" smtClean="0"/>
          </a:p>
          <a:p>
            <a:pPr algn="just" defTabSz="2952750">
              <a:spcBef>
                <a:spcPct val="50000"/>
              </a:spcBef>
            </a:pPr>
            <a:r>
              <a:rPr lang="en-US" dirty="0" err="1" smtClean="0"/>
              <a:t>Complispace</a:t>
            </a:r>
            <a:r>
              <a:rPr lang="en-US" dirty="0" smtClean="0"/>
              <a:t>. (2009). Performance Management and Succession Planning - HR Survey  Retrieved 22-02-2011, 2011, from http://www.fairworkaustralia.ahri.com.au/docs/complispace_hr_risk_survey_report_dec2009.pdf</a:t>
            </a:r>
            <a:endParaRPr lang="pt-PT" dirty="0" smtClean="0"/>
          </a:p>
          <a:p>
            <a:pPr algn="just" defTabSz="2952750">
              <a:spcBef>
                <a:spcPct val="50000"/>
              </a:spcBef>
            </a:pPr>
            <a:r>
              <a:rPr lang="en-US" dirty="0" err="1" smtClean="0"/>
              <a:t>Hellström</a:t>
            </a:r>
            <a:r>
              <a:rPr lang="en-US" dirty="0" smtClean="0"/>
              <a:t>, T. (2004). Mapping knowledge and intellectual capital in academic environments: A focus group study: Emerald Group Publishing Limited.</a:t>
            </a:r>
            <a:endParaRPr lang="pt-PT" dirty="0" smtClean="0"/>
          </a:p>
          <a:p>
            <a:pPr algn="just" defTabSz="2952750">
              <a:spcBef>
                <a:spcPct val="50000"/>
              </a:spcBef>
            </a:pPr>
            <a:r>
              <a:rPr lang="en-US" dirty="0" err="1" smtClean="0"/>
              <a:t>Kebede</a:t>
            </a:r>
            <a:r>
              <a:rPr lang="en-US" dirty="0" smtClean="0"/>
              <a:t>, G. (2010). Knowledge management: An information science perspective. International Journal of Information Management, 30(5), 416-424. </a:t>
            </a:r>
            <a:r>
              <a:rPr lang="en-US" dirty="0" err="1" smtClean="0"/>
              <a:t>doi</a:t>
            </a:r>
            <a:r>
              <a:rPr lang="en-US" dirty="0" smtClean="0"/>
              <a:t>: 10.1016/j.ijinfomgt.2010.02.004</a:t>
            </a:r>
            <a:endParaRPr lang="pt-PT" dirty="0" smtClean="0"/>
          </a:p>
          <a:p>
            <a:pPr algn="just" defTabSz="2952750">
              <a:spcBef>
                <a:spcPct val="50000"/>
              </a:spcBef>
            </a:pPr>
            <a:r>
              <a:rPr lang="en-US" dirty="0" err="1" smtClean="0"/>
              <a:t>Rezgui</a:t>
            </a:r>
            <a:r>
              <a:rPr lang="en-US" dirty="0" smtClean="0"/>
              <a:t>, C. V. a. Y. (2008). An evolutionary and interpretive perspective to knowledge management. Journal of Knowledge Management, 12(03), 17-34. </a:t>
            </a:r>
            <a:endParaRPr lang="pt-PT" dirty="0" smtClean="0"/>
          </a:p>
          <a:p>
            <a:pPr algn="just" defTabSz="2952750">
              <a:spcBef>
                <a:spcPct val="50000"/>
              </a:spcBef>
            </a:pPr>
            <a:r>
              <a:rPr lang="en-US" dirty="0" err="1" smtClean="0"/>
              <a:t>Rezgui</a:t>
            </a:r>
            <a:r>
              <a:rPr lang="en-US" dirty="0" smtClean="0"/>
              <a:t>, Y., </a:t>
            </a:r>
            <a:r>
              <a:rPr lang="en-US" dirty="0" err="1" smtClean="0"/>
              <a:t>Hopfe</a:t>
            </a:r>
            <a:r>
              <a:rPr lang="en-US" dirty="0" smtClean="0"/>
              <a:t>, C. J., &amp; </a:t>
            </a:r>
            <a:r>
              <a:rPr lang="en-US" dirty="0" err="1" smtClean="0"/>
              <a:t>Vorakulpipat</a:t>
            </a:r>
            <a:r>
              <a:rPr lang="en-US" dirty="0" smtClean="0"/>
              <a:t>, C. (2009). Generations of knowledge management in the architecture, engineering and construction industry: An evolutionary perspective. Advanced Engineering Informatics, 24(2), 219-228. </a:t>
            </a:r>
            <a:r>
              <a:rPr lang="en-US" dirty="0" err="1" smtClean="0"/>
              <a:t>doi</a:t>
            </a:r>
            <a:r>
              <a:rPr lang="en-US" dirty="0" smtClean="0"/>
              <a:t>: 10.1016/j.aei.2009.12.001</a:t>
            </a:r>
            <a:endParaRPr lang="pt-PT" dirty="0" smtClean="0"/>
          </a:p>
          <a:p>
            <a:pPr algn="just" defTabSz="2952750">
              <a:spcBef>
                <a:spcPct val="50000"/>
              </a:spcBef>
            </a:pPr>
            <a:r>
              <a:rPr lang="en-US" dirty="0" smtClean="0"/>
              <a:t>Schwartz, D. (2006). The Encyclopedia of Knowledge Management: Information Science Reference; illustrated edition </a:t>
            </a:r>
            <a:r>
              <a:rPr lang="en-US" dirty="0" err="1" smtClean="0"/>
              <a:t>edition</a:t>
            </a:r>
            <a:r>
              <a:rPr lang="en-US" dirty="0" smtClean="0"/>
              <a:t> (30 April 2005).</a:t>
            </a:r>
            <a:endParaRPr lang="pt-PT" dirty="0" smtClean="0"/>
          </a:p>
          <a:p>
            <a:pPr algn="just" defTabSz="2952750">
              <a:spcBef>
                <a:spcPts val="600"/>
              </a:spcBef>
            </a:pPr>
            <a:endParaRPr lang="en-GB" dirty="0"/>
          </a:p>
        </p:txBody>
      </p:sp>
      <p:grpSp>
        <p:nvGrpSpPr>
          <p:cNvPr id="1031" name="Group 7"/>
          <p:cNvGrpSpPr>
            <a:grpSpLocks/>
          </p:cNvGrpSpPr>
          <p:nvPr/>
        </p:nvGrpSpPr>
        <p:grpSpPr bwMode="auto">
          <a:xfrm>
            <a:off x="15499606" y="20828619"/>
            <a:ext cx="11017224" cy="4680520"/>
            <a:chOff x="1585" y="12441"/>
            <a:chExt cx="3602" cy="1584"/>
          </a:xfrm>
        </p:grpSpPr>
        <p:sp>
          <p:nvSpPr>
            <p:cNvPr id="1032" name="Rectangle 8"/>
            <p:cNvSpPr>
              <a:spLocks noChangeArrowheads="1"/>
            </p:cNvSpPr>
            <p:nvPr/>
          </p:nvSpPr>
          <p:spPr bwMode="auto">
            <a:xfrm>
              <a:off x="1585" y="12476"/>
              <a:ext cx="3602" cy="1549"/>
            </a:xfrm>
            <a:prstGeom prst="rect">
              <a:avLst/>
            </a:prstGeom>
            <a:solidFill>
              <a:srgbClr val="FFFFFF"/>
            </a:solidFill>
            <a:ln w="9525">
              <a:miter lim="800000"/>
              <a:headEnd/>
              <a:tailEnd/>
            </a:ln>
            <a:scene3d>
              <a:camera prst="legacyPerspectiveTopRight"/>
              <a:lightRig rig="legacyFlat3" dir="b"/>
            </a:scene3d>
            <a:sp3d extrusionH="887400" prstMaterial="legacyMatte">
              <a:bevelT w="13500" h="13500" prst="angle"/>
              <a:bevelB w="13500" h="13500" prst="angle"/>
              <a:extrusionClr>
                <a:srgbClr val="FFFFFF"/>
              </a:extrusionClr>
            </a:sp3d>
          </p:spPr>
          <p:txBody>
            <a:bodyPr vert="horz" wrap="square" lIns="0" tIns="0" rIns="0" bIns="0" numCol="1" anchor="ctr" anchorCtr="0" compatLnSpc="1">
              <a:prstTxWarp prst="textNoShape">
                <a:avLst/>
              </a:prstTxWarp>
              <a:flatTx/>
            </a:bodyPr>
            <a:lstStyle/>
            <a:p>
              <a:endParaRPr lang="en-GB"/>
            </a:p>
          </p:txBody>
        </p:sp>
        <p:sp>
          <p:nvSpPr>
            <p:cNvPr id="1033" name="AutoShape 9"/>
            <p:cNvSpPr>
              <a:spLocks noChangeArrowheads="1"/>
            </p:cNvSpPr>
            <p:nvPr/>
          </p:nvSpPr>
          <p:spPr bwMode="auto">
            <a:xfrm>
              <a:off x="2369" y="12441"/>
              <a:ext cx="1806" cy="955"/>
            </a:xfrm>
            <a:prstGeom prst="triangle">
              <a:avLst>
                <a:gd name="adj" fmla="val 50000"/>
              </a:avLst>
            </a:prstGeom>
            <a:solidFill>
              <a:srgbClr val="FFFFFF"/>
            </a:solidFill>
            <a:ln w="9525">
              <a:solidFill>
                <a:srgbClr val="000000"/>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pt-PT" b="0" i="0" u="none" strike="noStrike" cap="none" normalizeH="0" baseline="0" dirty="0" smtClean="0">
                  <a:ln>
                    <a:noFill/>
                  </a:ln>
                  <a:solidFill>
                    <a:schemeClr val="tx1"/>
                  </a:solidFill>
                  <a:effectLst/>
                  <a:latin typeface="+mj-lt"/>
                  <a:cs typeface="Arial" pitchFamily="34" charset="0"/>
                </a:rPr>
                <a:t>C.K.O.</a:t>
              </a:r>
            </a:p>
          </p:txBody>
        </p:sp>
        <p:sp>
          <p:nvSpPr>
            <p:cNvPr id="2" name="AutoShape 10"/>
            <p:cNvSpPr>
              <a:spLocks noChangeArrowheads="1"/>
            </p:cNvSpPr>
            <p:nvPr/>
          </p:nvSpPr>
          <p:spPr bwMode="auto">
            <a:xfrm>
              <a:off x="2553" y="13534"/>
              <a:ext cx="1516" cy="438"/>
            </a:xfrm>
            <a:prstGeom prst="can">
              <a:avLst>
                <a:gd name="adj" fmla="val 25000"/>
              </a:avLst>
            </a:prstGeom>
            <a:solidFill>
              <a:srgbClr val="FFFFFF"/>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b="0" i="0" u="none" strike="noStrike" cap="none" normalizeH="0" baseline="0" dirty="0" smtClean="0">
                  <a:ln>
                    <a:noFill/>
                  </a:ln>
                  <a:solidFill>
                    <a:schemeClr val="tx1"/>
                  </a:solidFill>
                  <a:effectLst/>
                  <a:latin typeface="+mj-lt"/>
                  <a:cs typeface="Arial" pitchFamily="34" charset="0"/>
                </a:rPr>
                <a:t>Repository</a:t>
              </a:r>
            </a:p>
          </p:txBody>
        </p:sp>
        <p:sp>
          <p:nvSpPr>
            <p:cNvPr id="3" name="AutoShape 11"/>
            <p:cNvSpPr>
              <a:spLocks noChangeArrowheads="1"/>
            </p:cNvSpPr>
            <p:nvPr/>
          </p:nvSpPr>
          <p:spPr bwMode="auto">
            <a:xfrm>
              <a:off x="1754" y="12564"/>
              <a:ext cx="1310" cy="563"/>
            </a:xfrm>
            <a:prstGeom prst="rightArrowCallout">
              <a:avLst>
                <a:gd name="adj1" fmla="val 25000"/>
                <a:gd name="adj2" fmla="val 25000"/>
                <a:gd name="adj3" fmla="val 38780"/>
                <a:gd name="adj4" fmla="val 66667"/>
              </a:avLst>
            </a:prstGeom>
            <a:solidFill>
              <a:srgbClr val="FFFFFF"/>
            </a:solidFill>
            <a:ln w="9525">
              <a:solidFill>
                <a:srgbClr val="000000"/>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b="0" i="0" u="none" strike="noStrike" cap="none" normalizeH="0" baseline="0" dirty="0" smtClean="0">
                  <a:ln>
                    <a:noFill/>
                  </a:ln>
                  <a:solidFill>
                    <a:schemeClr val="tx1"/>
                  </a:solidFill>
                  <a:effectLst/>
                  <a:latin typeface="+mj-lt"/>
                  <a:cs typeface="Arial" pitchFamily="34" charset="0"/>
                </a:rPr>
                <a:t>Knowledge</a:t>
              </a:r>
              <a:r>
                <a:rPr kumimoji="0" lang="en-US" b="1" i="0" u="none" strike="noStrike" cap="none" normalizeH="0" baseline="0" dirty="0" smtClean="0">
                  <a:ln>
                    <a:noFill/>
                  </a:ln>
                  <a:solidFill>
                    <a:schemeClr val="tx1"/>
                  </a:solidFill>
                  <a:effectLst/>
                  <a:latin typeface="+mj-lt"/>
                  <a:cs typeface="Arial" pitchFamily="34" charset="0"/>
                </a:rPr>
                <a:t> </a:t>
              </a:r>
              <a:r>
                <a:rPr kumimoji="0" lang="en-US" b="0" i="0" u="none" strike="noStrike" cap="none" normalizeH="0" baseline="0" dirty="0" smtClean="0">
                  <a:ln>
                    <a:noFill/>
                  </a:ln>
                  <a:solidFill>
                    <a:schemeClr val="tx1"/>
                  </a:solidFill>
                  <a:effectLst/>
                  <a:latin typeface="+mj-lt"/>
                  <a:cs typeface="Arial" pitchFamily="34" charset="0"/>
                </a:rPr>
                <a:t>Capture</a:t>
              </a:r>
              <a:endParaRPr kumimoji="0" lang="pt-PT" b="0" i="0" u="none" strike="noStrike" cap="none" normalizeH="0" baseline="0" dirty="0" smtClean="0">
                <a:ln>
                  <a:noFill/>
                </a:ln>
                <a:solidFill>
                  <a:schemeClr val="tx1"/>
                </a:solidFill>
                <a:effectLst/>
                <a:latin typeface="+mj-lt"/>
                <a:cs typeface="Arial" pitchFamily="34" charset="0"/>
              </a:endParaRPr>
            </a:p>
          </p:txBody>
        </p:sp>
        <p:sp>
          <p:nvSpPr>
            <p:cNvPr id="4" name="AutoShape 12"/>
            <p:cNvSpPr>
              <a:spLocks noChangeArrowheads="1"/>
            </p:cNvSpPr>
            <p:nvPr/>
          </p:nvSpPr>
          <p:spPr bwMode="auto">
            <a:xfrm>
              <a:off x="4175" y="12644"/>
              <a:ext cx="970" cy="820"/>
            </a:xfrm>
            <a:prstGeom prst="upArrowCallout">
              <a:avLst>
                <a:gd name="adj1" fmla="val 29573"/>
                <a:gd name="adj2" fmla="val 29573"/>
                <a:gd name="adj3" fmla="val 16667"/>
                <a:gd name="adj4" fmla="val 66667"/>
              </a:avLst>
            </a:prstGeom>
            <a:solidFill>
              <a:srgbClr val="FFFFFF"/>
            </a:solidFill>
            <a:ln w="9525">
              <a:solidFill>
                <a:srgbClr val="000000"/>
              </a:solid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b="0" i="0" u="none" strike="noStrike" cap="none" normalizeH="0" baseline="0" dirty="0" smtClean="0">
                  <a:ln>
                    <a:noFill/>
                  </a:ln>
                  <a:solidFill>
                    <a:schemeClr val="tx1"/>
                  </a:solidFill>
                  <a:effectLst/>
                  <a:latin typeface="+mj-lt"/>
                  <a:cs typeface="Arial" pitchFamily="34" charset="0"/>
                </a:rPr>
                <a:t>Alert and logger</a:t>
              </a:r>
            </a:p>
          </p:txBody>
        </p:sp>
        <p:sp>
          <p:nvSpPr>
            <p:cNvPr id="5" name="AutoShape 13"/>
            <p:cNvSpPr>
              <a:spLocks noChangeArrowheads="1"/>
            </p:cNvSpPr>
            <p:nvPr/>
          </p:nvSpPr>
          <p:spPr bwMode="auto">
            <a:xfrm>
              <a:off x="3246" y="13438"/>
              <a:ext cx="144" cy="96"/>
            </a:xfrm>
            <a:prstGeom prst="downArrow">
              <a:avLst>
                <a:gd name="adj1" fmla="val 50000"/>
                <a:gd name="adj2" fmla="val 25000"/>
              </a:avLst>
            </a:prstGeom>
            <a:solidFill>
              <a:srgbClr val="FFFFFF"/>
            </a:solidFill>
            <a:ln w="9525">
              <a:solidFill>
                <a:srgbClr val="000000"/>
              </a:solidFill>
              <a:miter lim="800000"/>
              <a:headEnd/>
              <a:tailEnd/>
            </a:ln>
          </p:spPr>
          <p:txBody>
            <a:bodyPr vert="eaVert" wrap="square" lIns="0" tIns="0" rIns="0" bIns="0" numCol="1" anchor="ctr" anchorCtr="0" compatLnSpc="1">
              <a:prstTxWarp prst="textNoShape">
                <a:avLst/>
              </a:prstTxWarp>
            </a:bodyPr>
            <a:lstStyle/>
            <a:p>
              <a:endParaRPr lang="en-GB"/>
            </a:p>
          </p:txBody>
        </p:sp>
        <p:sp>
          <p:nvSpPr>
            <p:cNvPr id="6" name="AutoShape 14"/>
            <p:cNvSpPr>
              <a:spLocks noChangeArrowheads="1"/>
            </p:cNvSpPr>
            <p:nvPr/>
          </p:nvSpPr>
          <p:spPr bwMode="auto">
            <a:xfrm>
              <a:off x="3876" y="12894"/>
              <a:ext cx="193" cy="95"/>
            </a:xfrm>
            <a:prstGeom prst="rightArrow">
              <a:avLst>
                <a:gd name="adj1" fmla="val 50000"/>
                <a:gd name="adj2" fmla="val 50789"/>
              </a:avLst>
            </a:prstGeom>
            <a:solidFill>
              <a:srgbClr val="FFFFFF"/>
            </a:solidFill>
            <a:ln w="9525">
              <a:solidFill>
                <a:srgbClr val="000000"/>
              </a:solidFill>
              <a:miter lim="800000"/>
              <a:headEnd/>
              <a:tailEnd/>
            </a:ln>
          </p:spPr>
          <p:txBody>
            <a:bodyPr vert="horz" wrap="square" lIns="0" tIns="0" rIns="0" bIns="0" numCol="1" anchor="ctr" anchorCtr="0" compatLnSpc="1">
              <a:prstTxWarp prst="textNoShape">
                <a:avLst/>
              </a:prstTxWarp>
            </a:bodyPr>
            <a:lstStyle/>
            <a:p>
              <a:endParaRPr lang="en-GB"/>
            </a:p>
          </p:txBody>
        </p:sp>
        <p:sp>
          <p:nvSpPr>
            <p:cNvPr id="7" name="AutoShape 15"/>
            <p:cNvSpPr>
              <a:spLocks noChangeArrowheads="1"/>
            </p:cNvSpPr>
            <p:nvPr/>
          </p:nvSpPr>
          <p:spPr bwMode="auto">
            <a:xfrm rot="-2162375">
              <a:off x="4175" y="13534"/>
              <a:ext cx="192" cy="95"/>
            </a:xfrm>
            <a:prstGeom prst="rightArrow">
              <a:avLst>
                <a:gd name="adj1" fmla="val 50000"/>
                <a:gd name="adj2" fmla="val 50526"/>
              </a:avLst>
            </a:prstGeom>
            <a:solidFill>
              <a:srgbClr val="FFFFFF"/>
            </a:solidFill>
            <a:ln w="9525">
              <a:solidFill>
                <a:srgbClr val="000000"/>
              </a:solidFill>
              <a:miter lim="800000"/>
              <a:headEnd/>
              <a:tailEnd/>
            </a:ln>
          </p:spPr>
          <p:txBody>
            <a:bodyPr vert="horz" wrap="square" lIns="0" tIns="0" rIns="0" bIns="0" numCol="1" anchor="ctr" anchorCtr="0" compatLnSpc="1">
              <a:prstTxWarp prst="textNoShape">
                <a:avLst/>
              </a:prstTxWarp>
            </a:bodyPr>
            <a:lstStyle/>
            <a:p>
              <a:endParaRPr lang="en-GB"/>
            </a:p>
          </p:txBody>
        </p:sp>
      </p:grpSp>
      <p:sp>
        <p:nvSpPr>
          <p:cNvPr id="23" name="Text Box 214"/>
          <p:cNvSpPr txBox="1">
            <a:spLocks noChangeArrowheads="1"/>
          </p:cNvSpPr>
          <p:nvPr/>
        </p:nvSpPr>
        <p:spPr bwMode="auto">
          <a:xfrm>
            <a:off x="16219635" y="25437131"/>
            <a:ext cx="12817475" cy="584775"/>
          </a:xfrm>
          <a:prstGeom prst="rect">
            <a:avLst/>
          </a:prstGeom>
          <a:noFill/>
          <a:ln w="9525">
            <a:noFill/>
            <a:miter lim="800000"/>
            <a:headEnd/>
            <a:tailEnd/>
          </a:ln>
        </p:spPr>
        <p:txBody>
          <a:bodyPr wrap="square">
            <a:spAutoFit/>
          </a:bodyPr>
          <a:lstStyle/>
          <a:p>
            <a:pPr algn="just"/>
            <a:r>
              <a:rPr lang="en-US" dirty="0" smtClean="0"/>
              <a:t>Figure 1: Critical Knowledge Monitor System Model.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1305</TotalTime>
  <Words>1133</Words>
  <Application>Microsoft Office PowerPoint</Application>
  <PresentationFormat>Personalizados</PresentationFormat>
  <Paragraphs>34</Paragraphs>
  <Slides>1</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Diapositivo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TP</cp:lastModifiedBy>
  <cp:revision>71</cp:revision>
  <dcterms:created xsi:type="dcterms:W3CDTF">2005-08-05T10:55:41Z</dcterms:created>
  <dcterms:modified xsi:type="dcterms:W3CDTF">2011-09-24T14:47:28Z</dcterms:modified>
</cp:coreProperties>
</file>