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custDataLst>
    <p:tags r:id="rId3"/>
  </p:custDataLst>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924" y="336"/>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oleObject" Target="../embeddings/oleObject1.bin"/><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slideLayout" Target="../slideLayouts/slideLayout7.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School</a:t>
                      </a: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of</a:t>
                      </a:r>
                      <a:r>
                        <a:rPr kumimoji="0" lang="pt-PT" sz="2400" b="0" i="0" u="none" strike="noStrike" cap="none" normalizeH="0" baseline="0" dirty="0" smtClean="0">
                          <a:ln>
                            <a:noFill/>
                          </a:ln>
                          <a:solidFill>
                            <a:schemeClr val="tx1"/>
                          </a:solidFill>
                          <a:effectLst/>
                          <a:latin typeface="Arial" charset="0"/>
                        </a:rPr>
                        <a:t> </a:t>
                      </a:r>
                      <a:r>
                        <a:rPr kumimoji="0" lang="pt-PT" sz="2400" b="0" i="0" u="none" strike="noStrike" cap="none" normalizeH="0" baseline="0" dirty="0" err="1" smtClean="0">
                          <a:ln>
                            <a:noFill/>
                          </a:ln>
                          <a:solidFill>
                            <a:schemeClr val="tx1"/>
                          </a:solidFill>
                          <a:effectLst/>
                          <a:latin typeface="Arial" charset="0"/>
                        </a:rPr>
                        <a:t>Engineering</a:t>
                      </a:r>
                      <a:endParaRPr kumimoji="0" lang="pt-PT" sz="2400" b="0" i="0" u="none" strike="noStrike" cap="none" normalizeH="0" baseline="0" dirty="0" smtClean="0">
                        <a:ln>
                          <a:noFill/>
                        </a:ln>
                        <a:solidFill>
                          <a:schemeClr val="tx1"/>
                        </a:solidFill>
                        <a:effectLst/>
                        <a:latin typeface="Arial" charset="0"/>
                      </a:endParaRPr>
                    </a:p>
                    <a:p>
                      <a:pPr marL="0" marR="0" lvl="0" indent="0" algn="l" defTabSz="295275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Territory, Environment and Construction Centre (C-TAC)</a:t>
                      </a:r>
                      <a:endParaRPr kumimoji="0" lang="pt-PT"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smtClean="0">
                          <a:ln>
                            <a:noFill/>
                          </a:ln>
                          <a:solidFill>
                            <a:schemeClr val="tx1"/>
                          </a:solidFill>
                          <a:effectLst/>
                          <a:latin typeface="Arial" charset="0"/>
                        </a:rPr>
                        <a:t>a </a:t>
                      </a:r>
                      <a:r>
                        <a:rPr kumimoji="0" lang="pt-PT" sz="4000" b="0" i="0" u="none" strike="noStrike" cap="none" normalizeH="0" baseline="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25114568"/>
          </a:xfrm>
          <a:prstGeom prst="rect">
            <a:avLst/>
          </a:prstGeom>
          <a:noFill/>
          <a:ln w="9525">
            <a:noFill/>
            <a:miter lim="800000"/>
            <a:headEnd/>
            <a:tailEnd/>
          </a:ln>
        </p:spPr>
        <p:txBody>
          <a:bodyPr>
            <a:spAutoFit/>
          </a:bodyPr>
          <a:lstStyle/>
          <a:p>
            <a:pPr defTabSz="2952750">
              <a:spcBef>
                <a:spcPct val="50000"/>
              </a:spcBef>
            </a:pPr>
            <a:r>
              <a:rPr lang="en-US" sz="3600" b="1" dirty="0" smtClean="0"/>
              <a:t>Introduction</a:t>
            </a:r>
            <a:endParaRPr lang="en-US" sz="3600" b="1" dirty="0"/>
          </a:p>
          <a:p>
            <a:pPr algn="just" defTabSz="2952750">
              <a:spcBef>
                <a:spcPct val="50000"/>
              </a:spcBef>
            </a:pPr>
            <a:r>
              <a:rPr lang="en-US" dirty="0" smtClean="0"/>
              <a:t>Despite its undeniable importance, the masonry walls are usually neglected because of their properties as a constructive element, combined with a lack of tradition in research and teaching, and a lack of careful detailing masonry design. As a result, masonry </a:t>
            </a:r>
            <a:r>
              <a:rPr lang="en-US" dirty="0" err="1" smtClean="0"/>
              <a:t>infills</a:t>
            </a:r>
            <a:r>
              <a:rPr lang="en-US" dirty="0" smtClean="0"/>
              <a:t> are one of subsystems where there are more defects.</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r>
              <a:rPr lang="en-US" dirty="0" smtClean="0"/>
              <a:t>Masonry walls with enclosure and infill functions interact with the structure and contribute to the seismic behavior of buildings, requiring that these walls have adequate performance. In particular, it is necessary to avoid the occurrence of severe damage to the walls in their own plane (leading to serious economic losses) and the out-of-plane collapse of the walls (which could endanger human lives).</a:t>
            </a:r>
          </a:p>
          <a:p>
            <a:pPr algn="just" defTabSz="2952750">
              <a:spcBef>
                <a:spcPct val="50000"/>
              </a:spcBef>
            </a:pPr>
            <a:r>
              <a:rPr lang="en-US" dirty="0" smtClean="0"/>
              <a:t>This work involves carrying out a series of tests in masonry infill walls, subjected to combined in-plane and out-of-plane tests, as it occurs in real earthquakes. Firstly, cyclic in-plane tests were performed in the walls in order to introduce in-plane damage. Secondly, cyclic out-of-plane tests were performed in order to reach collapse.</a:t>
            </a:r>
          </a:p>
          <a:p>
            <a:pPr defTabSz="2952750">
              <a:spcBef>
                <a:spcPct val="50000"/>
              </a:spcBef>
            </a:pPr>
            <a:endParaRPr lang="en-US" dirty="0" smtClean="0"/>
          </a:p>
          <a:p>
            <a:pPr defTabSz="2952750">
              <a:spcBef>
                <a:spcPct val="50000"/>
              </a:spcBef>
            </a:pPr>
            <a:r>
              <a:rPr lang="pt-PT" sz="3600" b="1" dirty="0" smtClean="0"/>
              <a:t>Experimental </a:t>
            </a:r>
            <a:r>
              <a:rPr lang="pt-PT" sz="3600" b="1" dirty="0" err="1" smtClean="0"/>
              <a:t>program</a:t>
            </a:r>
            <a:endParaRPr lang="pt-PT" sz="3600" b="1" dirty="0" smtClean="0"/>
          </a:p>
          <a:p>
            <a:pPr algn="just" defTabSz="2952750">
              <a:spcBef>
                <a:spcPct val="50000"/>
              </a:spcBef>
            </a:pPr>
            <a:r>
              <a:rPr lang="en-US" dirty="0" smtClean="0"/>
              <a:t>The geometry of the masonry walls (3.8 x 2.3 x 0.15 m) was defined taking into account a parallel testing program at a shaking table. From this study, a 1:1.5 scaled building model was defined. The panels considered in the present testing program are part of the building, so that the in-plane and out-of-plane mechanical response can be better understood.</a:t>
            </a:r>
          </a:p>
          <a:p>
            <a:pPr marL="4680000" algn="just" defTabSz="2952750">
              <a:spcBef>
                <a:spcPct val="50000"/>
              </a:spcBef>
            </a:pPr>
            <a:r>
              <a:rPr lang="en-US" dirty="0" smtClean="0"/>
              <a:t>The </a:t>
            </a:r>
            <a:r>
              <a:rPr lang="en-US" b="1" dirty="0" smtClean="0"/>
              <a:t>In-Plane</a:t>
            </a:r>
            <a:r>
              <a:rPr lang="en-US" dirty="0" smtClean="0"/>
              <a:t> test is performed by applying cyclic horizontal displacements to the masonry panel until it reaches a predetermined value (0.5% drift). The tests were performed applying two vertical loads on the columns, to simulate the presence of the upper </a:t>
            </a:r>
            <a:r>
              <a:rPr lang="en-US" dirty="0" err="1" smtClean="0"/>
              <a:t>storeys</a:t>
            </a:r>
            <a:r>
              <a:rPr lang="en-US" dirty="0" smtClean="0"/>
              <a:t>.</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pt-PT" dirty="0" smtClean="0"/>
          </a:p>
          <a:p>
            <a:pPr algn="just" defTabSz="2952750">
              <a:spcBef>
                <a:spcPct val="50000"/>
              </a:spcBef>
            </a:pPr>
            <a:endParaRPr lang="pt-PT" dirty="0" smtClean="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a:t>Author*   </a:t>
            </a:r>
            <a:r>
              <a:rPr lang="en-US" sz="4000" dirty="0" smtClean="0"/>
              <a:t>M. F. PAULO PEREIRA</a:t>
            </a:r>
            <a:endParaRPr lang="en-US" sz="4000" dirty="0"/>
          </a:p>
          <a:p>
            <a:pPr algn="ctr" defTabSz="2952750">
              <a:spcBef>
                <a:spcPct val="20000"/>
              </a:spcBef>
            </a:pPr>
            <a:r>
              <a:rPr lang="en-US" sz="4000" dirty="0"/>
              <a:t> Supervisors:  </a:t>
            </a:r>
            <a:r>
              <a:rPr lang="en-US" sz="4000" dirty="0" smtClean="0"/>
              <a:t>J. </a:t>
            </a:r>
            <a:r>
              <a:rPr lang="en-US" sz="4000" dirty="0" smtClean="0"/>
              <a:t>B. </a:t>
            </a:r>
            <a:r>
              <a:rPr lang="en-US" sz="4000" dirty="0" smtClean="0"/>
              <a:t>Aguiar, Co-Supervisors P. B. Lourenço </a:t>
            </a:r>
            <a:r>
              <a:rPr lang="en-US" sz="4000" dirty="0" smtClean="0"/>
              <a:t>and A</a:t>
            </a:r>
            <a:r>
              <a:rPr lang="en-US" sz="4000" dirty="0" smtClean="0"/>
              <a:t>. </a:t>
            </a:r>
            <a:r>
              <a:rPr lang="en-US" sz="4000" dirty="0" err="1" smtClean="0"/>
              <a:t>Camões</a:t>
            </a:r>
            <a:endParaRPr lang="en-US" sz="4000" dirty="0"/>
          </a:p>
          <a:p>
            <a:pPr algn="ctr" defTabSz="2952750">
              <a:spcBef>
                <a:spcPct val="50000"/>
              </a:spcBef>
            </a:pPr>
            <a:r>
              <a:rPr lang="pt-PT" dirty="0"/>
              <a:t>* </a:t>
            </a:r>
            <a:r>
              <a:rPr lang="pt-PT" dirty="0" smtClean="0"/>
              <a:t>pp@ppsec.pt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a:r>
              <a:rPr lang="pt-PT" sz="4800" b="1" dirty="0" smtClean="0"/>
              <a:t>PERFORMANCE’S EVALUATION OF BUILDING’S ENVELOPE TO EARTHQUAKES</a:t>
            </a:r>
            <a:endParaRPr lang="en-US" sz="4800" b="1" dirty="0"/>
          </a:p>
        </p:txBody>
      </p:sp>
      <p:pic>
        <p:nvPicPr>
          <p:cNvPr id="1037" name="Picture 217"/>
          <p:cNvPicPr>
            <a:picLocks noChangeAspect="1" noChangeArrowheads="1"/>
          </p:cNvPicPr>
          <p:nvPr/>
        </p:nvPicPr>
        <p:blipFill>
          <a:blip r:embed="rId4"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51063" y="5634931"/>
            <a:ext cx="12817475" cy="22249436"/>
          </a:xfrm>
          <a:prstGeom prst="rect">
            <a:avLst/>
          </a:prstGeom>
          <a:noFill/>
          <a:ln w="9525">
            <a:noFill/>
            <a:miter lim="800000"/>
            <a:headEnd/>
            <a:tailEnd/>
          </a:ln>
        </p:spPr>
        <p:txBody>
          <a:bodyPr wrap="square">
            <a:spAutoFit/>
          </a:bodyPr>
          <a:lstStyle/>
          <a:p>
            <a:pPr marL="3780000" algn="just" defTabSz="2952750">
              <a:spcBef>
                <a:spcPct val="50000"/>
              </a:spcBef>
            </a:pPr>
            <a:r>
              <a:rPr lang="en-US" dirty="0" smtClean="0"/>
              <a:t>The </a:t>
            </a:r>
            <a:r>
              <a:rPr lang="en-US" b="1" dirty="0" smtClean="0"/>
              <a:t>Out-of-Plane</a:t>
            </a:r>
            <a:r>
              <a:rPr lang="en-US" dirty="0" smtClean="0"/>
              <a:t> test consisted on applying displacements to the masonry panel in both directions. These displacements are transmitted to the panel by two actuators, one for each direction. This test consisted of three cycles namely 10 mm, 25 mm and 50 mm, with each cycle repeated twice, one for each direction. The displacements were applied to the panel at a speed of 0.100 m/s. </a:t>
            </a:r>
          </a:p>
          <a:p>
            <a:pPr algn="just" defTabSz="2952750">
              <a:spcBef>
                <a:spcPct val="50000"/>
              </a:spcBef>
            </a:pPr>
            <a:r>
              <a:rPr lang="en-US" dirty="0" smtClean="0"/>
              <a:t>Four types of masonry walls were studied:</a:t>
            </a:r>
          </a:p>
          <a:p>
            <a:pPr algn="just" defTabSz="2952750">
              <a:spcBef>
                <a:spcPct val="50000"/>
              </a:spcBef>
            </a:pPr>
            <a:r>
              <a:rPr lang="en-US" dirty="0" smtClean="0"/>
              <a:t>RC frame with </a:t>
            </a:r>
            <a:r>
              <a:rPr lang="en-US" dirty="0" err="1" smtClean="0"/>
              <a:t>infilled</a:t>
            </a:r>
            <a:r>
              <a:rPr lang="en-US" dirty="0" smtClean="0"/>
              <a:t> masonry (W_REF);</a:t>
            </a:r>
          </a:p>
          <a:p>
            <a:pPr algn="just" defTabSz="2952750">
              <a:spcBef>
                <a:spcPct val="50000"/>
              </a:spcBef>
            </a:pPr>
            <a:r>
              <a:rPr lang="en-US" dirty="0" smtClean="0"/>
              <a:t>RC frame with </a:t>
            </a:r>
            <a:r>
              <a:rPr lang="en-US" dirty="0" err="1" smtClean="0"/>
              <a:t>infilled</a:t>
            </a:r>
            <a:r>
              <a:rPr lang="en-US" dirty="0" smtClean="0"/>
              <a:t> masonry with bed joint reinforcement (W_JAR);</a:t>
            </a:r>
          </a:p>
          <a:p>
            <a:pPr algn="just" defTabSz="2952750">
              <a:spcBef>
                <a:spcPct val="50000"/>
              </a:spcBef>
            </a:pPr>
            <a:r>
              <a:rPr lang="en-US" dirty="0" smtClean="0"/>
              <a:t>RC frame with </a:t>
            </a:r>
            <a:r>
              <a:rPr lang="en-US" dirty="0" err="1" smtClean="0"/>
              <a:t>infilled</a:t>
            </a:r>
            <a:r>
              <a:rPr lang="en-US" dirty="0" smtClean="0"/>
              <a:t> masonry with external reinforcement (W_RAR);</a:t>
            </a:r>
          </a:p>
          <a:p>
            <a:pPr algn="just" defTabSz="2952750">
              <a:spcBef>
                <a:spcPct val="50000"/>
              </a:spcBef>
            </a:pPr>
            <a:r>
              <a:rPr lang="en-US" dirty="0" smtClean="0"/>
              <a:t>RC frame with double </a:t>
            </a:r>
            <a:r>
              <a:rPr lang="en-US" dirty="0" err="1" smtClean="0"/>
              <a:t>infilled</a:t>
            </a:r>
            <a:r>
              <a:rPr lang="en-US" dirty="0" smtClean="0"/>
              <a:t> masonry (W_PD).</a:t>
            </a:r>
          </a:p>
          <a:p>
            <a:pPr algn="just" defTabSz="2952750">
              <a:spcBef>
                <a:spcPct val="50000"/>
              </a:spcBef>
            </a:pPr>
            <a:endParaRPr lang="en-US" sz="3600" b="1" dirty="0" smtClean="0"/>
          </a:p>
          <a:p>
            <a:pPr algn="just" defTabSz="2952750">
              <a:spcBef>
                <a:spcPct val="50000"/>
              </a:spcBef>
            </a:pPr>
            <a:r>
              <a:rPr lang="en-US" sz="3600" b="1" dirty="0" smtClean="0"/>
              <a:t>Results</a:t>
            </a:r>
          </a:p>
          <a:p>
            <a:pPr algn="just" defTabSz="2952750">
              <a:spcBef>
                <a:spcPct val="50000"/>
              </a:spcBef>
            </a:pPr>
            <a:r>
              <a:rPr lang="en-US" sz="3600" b="1" dirty="0" smtClean="0"/>
              <a:t>In-Plane test</a:t>
            </a:r>
            <a:endParaRPr lang="en-US" sz="3600" b="1" dirty="0"/>
          </a:p>
          <a:p>
            <a:pPr algn="just" defTabSz="2952750">
              <a:spcBef>
                <a:spcPts val="0"/>
              </a:spcBef>
            </a:pPr>
            <a:r>
              <a:rPr lang="en-US" dirty="0" smtClean="0"/>
              <a:t>The panel’s behavior in the in-plane test can be described in four phases: </a:t>
            </a:r>
          </a:p>
          <a:p>
            <a:pPr algn="just" defTabSz="2952750">
              <a:spcBef>
                <a:spcPts val="0"/>
              </a:spcBef>
            </a:pPr>
            <a:r>
              <a:rPr lang="en-US" dirty="0" smtClean="0"/>
              <a:t>         1) All the panel’s elements work jointly (in an elastic way);</a:t>
            </a:r>
          </a:p>
          <a:p>
            <a:pPr algn="just" defTabSz="2952750">
              <a:spcBef>
                <a:spcPts val="0"/>
              </a:spcBef>
            </a:pPr>
            <a:r>
              <a:rPr lang="en-US" dirty="0" smtClean="0"/>
              <a:t>         2) Nonlinear phase starts to both directions; </a:t>
            </a:r>
          </a:p>
          <a:p>
            <a:pPr algn="just" defTabSz="2952750">
              <a:spcBef>
                <a:spcPts val="0"/>
              </a:spcBef>
            </a:pPr>
            <a:r>
              <a:rPr lang="en-US" dirty="0" smtClean="0"/>
              <a:t>         3) Maximum resistance is reached;</a:t>
            </a:r>
          </a:p>
          <a:p>
            <a:pPr algn="just" defTabSz="2952750">
              <a:spcBef>
                <a:spcPts val="0"/>
              </a:spcBef>
            </a:pPr>
            <a:r>
              <a:rPr lang="en-US" dirty="0" smtClean="0"/>
              <a:t>         4) Starts a gradual loss of strength.</a:t>
            </a:r>
            <a:r>
              <a:rPr lang="en-GB" dirty="0" smtClean="0"/>
              <a:t>	</a:t>
            </a:r>
          </a:p>
          <a:p>
            <a:pPr algn="just" defTabSz="2952750">
              <a:spcBef>
                <a:spcPts val="0"/>
              </a:spcBef>
            </a:pPr>
            <a:endParaRPr lang="en-GB" dirty="0" smtClean="0"/>
          </a:p>
          <a:p>
            <a:pPr algn="just" defTabSz="2952750">
              <a:spcBef>
                <a:spcPts val="0"/>
              </a:spcBef>
            </a:pPr>
            <a:endParaRPr lang="en-GB" dirty="0" smtClean="0"/>
          </a:p>
          <a:p>
            <a:pPr algn="just" defTabSz="2952750">
              <a:spcBef>
                <a:spcPts val="0"/>
              </a:spcBef>
            </a:pPr>
            <a:endParaRPr lang="en-GB" dirty="0" smtClean="0"/>
          </a:p>
          <a:p>
            <a:pPr algn="just" defTabSz="2952750">
              <a:spcBef>
                <a:spcPts val="0"/>
              </a:spcBef>
            </a:pPr>
            <a:endParaRPr lang="en-GB" dirty="0"/>
          </a:p>
          <a:p>
            <a:pPr algn="just" defTabSz="2952750">
              <a:spcBef>
                <a:spcPct val="50000"/>
              </a:spcBef>
            </a:pPr>
            <a:endParaRPr lang="en-GB" dirty="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a:p>
            <a:pPr algn="just" defTabSz="2952750">
              <a:spcBef>
                <a:spcPct val="50000"/>
              </a:spcBef>
            </a:pPr>
            <a:endParaRPr lang="en-GB" dirty="0" smtClean="0"/>
          </a:p>
        </p:txBody>
      </p:sp>
      <p:sp>
        <p:nvSpPr>
          <p:cNvPr id="1041" name="Text Box 214"/>
          <p:cNvSpPr txBox="1">
            <a:spLocks noChangeArrowheads="1"/>
          </p:cNvSpPr>
          <p:nvPr/>
        </p:nvSpPr>
        <p:spPr bwMode="auto">
          <a:xfrm>
            <a:off x="28676600" y="5627264"/>
            <a:ext cx="12817475" cy="24360515"/>
          </a:xfrm>
          <a:prstGeom prst="rect">
            <a:avLst/>
          </a:prstGeom>
          <a:noFill/>
          <a:ln w="9525">
            <a:noFill/>
            <a:miter lim="800000"/>
            <a:headEnd/>
            <a:tailEnd/>
          </a:ln>
        </p:spPr>
        <p:txBody>
          <a:bodyPr>
            <a:spAutoFit/>
          </a:bodyPr>
          <a:lstStyle/>
          <a:p>
            <a:pPr algn="just" defTabSz="2952750">
              <a:spcBef>
                <a:spcPct val="50000"/>
              </a:spcBef>
            </a:pPr>
            <a:r>
              <a:rPr lang="en-US" sz="3600" b="1" dirty="0" smtClean="0"/>
              <a:t>Out-of-Plane test</a:t>
            </a:r>
          </a:p>
          <a:p>
            <a:pPr algn="just" defTabSz="2952750">
              <a:spcBef>
                <a:spcPct val="50000"/>
              </a:spcBef>
            </a:pPr>
            <a:r>
              <a:rPr lang="en-US" dirty="0" smtClean="0"/>
              <a:t>The panel’s behavior in the out-of-plane test can be described in three phases:</a:t>
            </a:r>
          </a:p>
          <a:p>
            <a:pPr algn="just" defTabSz="2952750">
              <a:spcBef>
                <a:spcPts val="0"/>
              </a:spcBef>
            </a:pPr>
            <a:r>
              <a:rPr lang="en-US" dirty="0" smtClean="0"/>
              <a:t>         1) </a:t>
            </a:r>
            <a:r>
              <a:rPr lang="en-US" dirty="0" smtClean="0">
                <a:latin typeface="Arial" pitchFamily="34" charset="0"/>
                <a:cs typeface="Arial" pitchFamily="34" charset="0"/>
              </a:rPr>
              <a:t>Elastic behavior can be identified in the first cycle;</a:t>
            </a:r>
            <a:endParaRPr lang="en-US" dirty="0" smtClean="0"/>
          </a:p>
          <a:p>
            <a:pPr algn="just" defTabSz="2952750">
              <a:spcBef>
                <a:spcPts val="0"/>
              </a:spcBef>
            </a:pPr>
            <a:r>
              <a:rPr lang="en-US" dirty="0" smtClean="0"/>
              <a:t>         2) </a:t>
            </a:r>
            <a:r>
              <a:rPr lang="en-US" dirty="0" smtClean="0">
                <a:latin typeface="Arial" pitchFamily="34" charset="0"/>
                <a:cs typeface="Arial" pitchFamily="34" charset="0"/>
              </a:rPr>
              <a:t>Plastic behavior is initiated between cycle 1 and 2;</a:t>
            </a:r>
            <a:endParaRPr lang="en-US" dirty="0" smtClean="0"/>
          </a:p>
          <a:p>
            <a:pPr algn="just" defTabSz="2952750">
              <a:spcBef>
                <a:spcPts val="0"/>
              </a:spcBef>
            </a:pPr>
            <a:r>
              <a:rPr lang="en-US" dirty="0" smtClean="0"/>
              <a:t>         3) </a:t>
            </a:r>
            <a:r>
              <a:rPr lang="en-US" dirty="0" smtClean="0">
                <a:latin typeface="Arial" pitchFamily="34" charset="0"/>
                <a:cs typeface="Arial" pitchFamily="34" charset="0"/>
              </a:rPr>
              <a:t>In the final procedure there is a large stiffness reduction.</a:t>
            </a:r>
            <a:endParaRPr lang="en-US"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smtClean="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defTabSz="2952750">
              <a:spcBef>
                <a:spcPts val="600"/>
              </a:spcBef>
            </a:pPr>
            <a:endParaRPr lang="en-US" sz="3600" dirty="0"/>
          </a:p>
          <a:p>
            <a:pPr algn="just" defTabSz="2952750">
              <a:spcBef>
                <a:spcPct val="50000"/>
              </a:spcBef>
            </a:pPr>
            <a:r>
              <a:rPr lang="en-US" sz="3600" b="1" dirty="0" smtClean="0"/>
              <a:t>Conclusions</a:t>
            </a:r>
          </a:p>
          <a:p>
            <a:pPr algn="just" defTabSz="2952750">
              <a:spcBef>
                <a:spcPct val="50000"/>
              </a:spcBef>
            </a:pPr>
            <a:r>
              <a:rPr lang="en-US" b="1" dirty="0" smtClean="0"/>
              <a:t>Interfaces</a:t>
            </a:r>
            <a:r>
              <a:rPr lang="en-US" dirty="0" smtClean="0"/>
              <a:t> are primarily responsible for the </a:t>
            </a:r>
            <a:r>
              <a:rPr lang="en-US" b="1" dirty="0" smtClean="0"/>
              <a:t>non-linear stage</a:t>
            </a:r>
            <a:r>
              <a:rPr lang="en-US" dirty="0" smtClean="0"/>
              <a:t>.</a:t>
            </a:r>
          </a:p>
          <a:p>
            <a:pPr algn="just" defTabSz="2952750">
              <a:spcBef>
                <a:spcPct val="50000"/>
              </a:spcBef>
            </a:pPr>
            <a:r>
              <a:rPr lang="en-US" b="1" dirty="0" smtClean="0"/>
              <a:t>Previous in-plane damage </a:t>
            </a:r>
            <a:r>
              <a:rPr lang="en-US" dirty="0" smtClean="0"/>
              <a:t>change the failure mode of the panel due the substantially </a:t>
            </a:r>
            <a:r>
              <a:rPr lang="en-US" b="1" dirty="0" smtClean="0"/>
              <a:t>change of support conditions </a:t>
            </a:r>
            <a:r>
              <a:rPr lang="en-US" dirty="0" smtClean="0"/>
              <a:t>of the masonry. </a:t>
            </a:r>
          </a:p>
          <a:p>
            <a:pPr algn="just" defTabSz="2952750">
              <a:spcBef>
                <a:spcPct val="50000"/>
              </a:spcBef>
            </a:pPr>
            <a:r>
              <a:rPr lang="en-US" b="1" dirty="0" smtClean="0"/>
              <a:t>Masonry</a:t>
            </a:r>
            <a:r>
              <a:rPr lang="en-US" dirty="0" smtClean="0"/>
              <a:t> gives to the panel a </a:t>
            </a:r>
            <a:r>
              <a:rPr lang="en-US" b="1" dirty="0" smtClean="0"/>
              <a:t>higher stiffness </a:t>
            </a:r>
            <a:r>
              <a:rPr lang="en-US" dirty="0" smtClean="0"/>
              <a:t>than the bare frame. </a:t>
            </a:r>
          </a:p>
          <a:p>
            <a:pPr algn="just" defTabSz="2952750">
              <a:spcBef>
                <a:spcPct val="50000"/>
              </a:spcBef>
            </a:pPr>
            <a:r>
              <a:rPr lang="en-US" dirty="0" smtClean="0"/>
              <a:t>The </a:t>
            </a:r>
            <a:r>
              <a:rPr lang="en-US" b="1" dirty="0" smtClean="0"/>
              <a:t>current design practice ignores the masonry </a:t>
            </a:r>
            <a:r>
              <a:rPr lang="en-US" dirty="0" smtClean="0"/>
              <a:t>as well its contribution to the structure resistance and to the vibration buildings period in seismic analysis.</a:t>
            </a:r>
          </a:p>
          <a:p>
            <a:pPr algn="just">
              <a:spcBef>
                <a:spcPts val="0"/>
              </a:spcBef>
              <a:spcAft>
                <a:spcPts val="1800"/>
              </a:spcAft>
            </a:pPr>
            <a:endParaRPr lang="en-US" dirty="0" smtClean="0">
              <a:latin typeface="Arial" pitchFamily="34" charset="0"/>
              <a:cs typeface="Arial" pitchFamily="34" charset="0"/>
            </a:endParaRPr>
          </a:p>
          <a:p>
            <a:pPr algn="just">
              <a:spcBef>
                <a:spcPts val="0"/>
              </a:spcBef>
              <a:spcAft>
                <a:spcPts val="1800"/>
              </a:spcAft>
            </a:pPr>
            <a:endParaRPr lang="en-US" dirty="0" smtClean="0">
              <a:latin typeface="Arial" pitchFamily="34" charset="0"/>
              <a:cs typeface="Arial" pitchFamily="34" charset="0"/>
            </a:endParaRPr>
          </a:p>
          <a:p>
            <a:pPr algn="just">
              <a:spcBef>
                <a:spcPts val="0"/>
              </a:spcBef>
              <a:spcAft>
                <a:spcPts val="1800"/>
              </a:spcAft>
            </a:pPr>
            <a:endParaRPr lang="en-US" dirty="0" smtClean="0">
              <a:latin typeface="Arial" pitchFamily="34" charset="0"/>
              <a:cs typeface="Arial" pitchFamily="34" charset="0"/>
            </a:endParaRPr>
          </a:p>
          <a:p>
            <a:pPr algn="just">
              <a:spcBef>
                <a:spcPts val="0"/>
              </a:spcBef>
              <a:spcAft>
                <a:spcPts val="1800"/>
              </a:spcAft>
            </a:pPr>
            <a:endParaRPr lang="en-US" dirty="0" smtClean="0">
              <a:latin typeface="Arial" pitchFamily="34" charset="0"/>
              <a:cs typeface="Arial" pitchFamily="34" charset="0"/>
            </a:endParaRPr>
          </a:p>
          <a:p>
            <a:pPr algn="just">
              <a:spcBef>
                <a:spcPts val="0"/>
              </a:spcBef>
              <a:spcAft>
                <a:spcPts val="1800"/>
              </a:spcAft>
            </a:pPr>
            <a:endParaRPr lang="en-US" dirty="0" smtClean="0">
              <a:latin typeface="Arial" pitchFamily="34" charset="0"/>
              <a:cs typeface="Arial" pitchFamily="34" charset="0"/>
            </a:endParaRPr>
          </a:p>
          <a:p>
            <a:pPr algn="just">
              <a:spcBef>
                <a:spcPts val="0"/>
              </a:spcBef>
              <a:spcAft>
                <a:spcPts val="1800"/>
              </a:spcAft>
            </a:pPr>
            <a:endParaRPr lang="en-US" dirty="0" smtClean="0">
              <a:latin typeface="Arial" pitchFamily="34" charset="0"/>
              <a:cs typeface="Arial" pitchFamily="34" charset="0"/>
            </a:endParaRPr>
          </a:p>
          <a:p>
            <a:pPr algn="just" defTabSz="2952750">
              <a:spcBef>
                <a:spcPct val="50000"/>
              </a:spcBef>
            </a:pPr>
            <a:r>
              <a:rPr lang="en-US" b="1" dirty="0" smtClean="0"/>
              <a:t>W_JAR</a:t>
            </a:r>
            <a:r>
              <a:rPr lang="en-US" dirty="0" smtClean="0"/>
              <a:t> presents the higher stiffness comparing to the reference wall, thus the </a:t>
            </a:r>
            <a:r>
              <a:rPr lang="en-US" b="1" dirty="0" smtClean="0"/>
              <a:t>W_RAR</a:t>
            </a:r>
            <a:r>
              <a:rPr lang="en-US" dirty="0" smtClean="0"/>
              <a:t> presents the best behavior in what it takes to drift.</a:t>
            </a:r>
            <a:endParaRPr lang="en-GB" dirty="0" smtClean="0"/>
          </a:p>
          <a:p>
            <a:pPr algn="just" defTabSz="2952750">
              <a:spcBef>
                <a:spcPct val="50000"/>
              </a:spcBef>
            </a:pPr>
            <a:endParaRPr lang="en-US" dirty="0"/>
          </a:p>
          <a:p>
            <a:pPr algn="just" defTabSz="2952750">
              <a:spcBef>
                <a:spcPct val="50000"/>
              </a:spcBef>
            </a:pPr>
            <a:endParaRPr lang="en-US" dirty="0"/>
          </a:p>
        </p:txBody>
      </p:sp>
      <p:pic>
        <p:nvPicPr>
          <p:cNvPr id="1033" name="Picture 9" descr="\\Posto04\investigacao\DOUTORAMENTO\COLOQUIOS\AQUILA_LNEC\FOTOS_AQUILA\DSC01134.JPG"/>
          <p:cNvPicPr>
            <a:picLocks noChangeAspect="1" noChangeArrowheads="1"/>
          </p:cNvPicPr>
          <p:nvPr/>
        </p:nvPicPr>
        <p:blipFill>
          <a:blip r:embed="rId5" cstate="print"/>
          <a:srcRect/>
          <a:stretch>
            <a:fillRect/>
          </a:stretch>
        </p:blipFill>
        <p:spPr bwMode="auto">
          <a:xfrm>
            <a:off x="1025998" y="9163323"/>
            <a:ext cx="4320000" cy="3240000"/>
          </a:xfrm>
          <a:prstGeom prst="rect">
            <a:avLst/>
          </a:prstGeom>
          <a:noFill/>
        </p:spPr>
      </p:pic>
      <p:pic>
        <p:nvPicPr>
          <p:cNvPr id="2" name="Picture 10" descr="\\Posto04\investigacao\DOUTORAMENTO\COLOQUIOS\AQUILA_LNEC\FOTOS_AQUILA\DSC01026.JPG"/>
          <p:cNvPicPr>
            <a:picLocks noChangeAspect="1" noChangeArrowheads="1"/>
          </p:cNvPicPr>
          <p:nvPr/>
        </p:nvPicPr>
        <p:blipFill>
          <a:blip r:embed="rId6" cstate="print"/>
          <a:srcRect/>
          <a:stretch>
            <a:fillRect/>
          </a:stretch>
        </p:blipFill>
        <p:spPr bwMode="auto">
          <a:xfrm>
            <a:off x="5130454" y="9163323"/>
            <a:ext cx="4320000" cy="3240000"/>
          </a:xfrm>
          <a:prstGeom prst="rect">
            <a:avLst/>
          </a:prstGeom>
          <a:noFill/>
        </p:spPr>
      </p:pic>
      <p:pic>
        <p:nvPicPr>
          <p:cNvPr id="3" name="Picture 11" descr="\\Posto04\investigacao\DOUTORAMENTO\COLOQUIOS\AQUILA_LNEC\FOTOS_AQUILA\DSC01280.JPG"/>
          <p:cNvPicPr>
            <a:picLocks noChangeAspect="1" noChangeArrowheads="1"/>
          </p:cNvPicPr>
          <p:nvPr/>
        </p:nvPicPr>
        <p:blipFill>
          <a:blip r:embed="rId7" cstate="print"/>
          <a:srcRect/>
          <a:stretch>
            <a:fillRect/>
          </a:stretch>
        </p:blipFill>
        <p:spPr bwMode="auto">
          <a:xfrm>
            <a:off x="9378926" y="9163683"/>
            <a:ext cx="4320000" cy="3240000"/>
          </a:xfrm>
          <a:prstGeom prst="rect">
            <a:avLst/>
          </a:prstGeom>
          <a:noFill/>
        </p:spPr>
      </p:pic>
      <p:pic>
        <p:nvPicPr>
          <p:cNvPr id="5" name="Picture 8"/>
          <p:cNvPicPr>
            <a:picLocks noChangeAspect="1" noChangeArrowheads="1"/>
          </p:cNvPicPr>
          <p:nvPr/>
        </p:nvPicPr>
        <p:blipFill>
          <a:blip r:embed="rId8" cstate="print"/>
          <a:srcRect/>
          <a:stretch>
            <a:fillRect/>
          </a:stretch>
        </p:blipFill>
        <p:spPr bwMode="auto">
          <a:xfrm>
            <a:off x="28821766" y="13155871"/>
            <a:ext cx="6120000" cy="4000340"/>
          </a:xfrm>
          <a:prstGeom prst="rect">
            <a:avLst/>
          </a:prstGeom>
          <a:noFill/>
          <a:ln w="9525">
            <a:noFill/>
            <a:miter lim="800000"/>
            <a:headEnd/>
            <a:tailEnd/>
          </a:ln>
          <a:effectLst/>
        </p:spPr>
      </p:pic>
      <p:pic>
        <p:nvPicPr>
          <p:cNvPr id="13" name="Picture 10"/>
          <p:cNvPicPr>
            <a:picLocks noChangeAspect="1" noChangeArrowheads="1"/>
          </p:cNvPicPr>
          <p:nvPr/>
        </p:nvPicPr>
        <p:blipFill>
          <a:blip r:embed="rId9" cstate="print"/>
          <a:srcRect/>
          <a:stretch>
            <a:fillRect/>
          </a:stretch>
        </p:blipFill>
        <p:spPr bwMode="auto">
          <a:xfrm>
            <a:off x="14851534" y="19316451"/>
            <a:ext cx="6120000" cy="4000340"/>
          </a:xfrm>
          <a:prstGeom prst="rect">
            <a:avLst/>
          </a:prstGeom>
          <a:noFill/>
          <a:ln w="9525">
            <a:noFill/>
            <a:miter lim="800000"/>
            <a:headEnd/>
            <a:tailEnd/>
          </a:ln>
          <a:effectLst/>
        </p:spPr>
      </p:pic>
      <p:pic>
        <p:nvPicPr>
          <p:cNvPr id="15" name="Picture 11"/>
          <p:cNvPicPr>
            <a:picLocks noChangeAspect="1" noChangeArrowheads="1"/>
          </p:cNvPicPr>
          <p:nvPr/>
        </p:nvPicPr>
        <p:blipFill>
          <a:blip r:embed="rId10" cstate="print"/>
          <a:srcRect/>
          <a:stretch>
            <a:fillRect/>
          </a:stretch>
        </p:blipFill>
        <p:spPr bwMode="auto">
          <a:xfrm>
            <a:off x="21260246" y="19316451"/>
            <a:ext cx="6120000" cy="4000343"/>
          </a:xfrm>
          <a:prstGeom prst="rect">
            <a:avLst/>
          </a:prstGeom>
          <a:noFill/>
          <a:ln w="9525">
            <a:noFill/>
            <a:miter lim="800000"/>
            <a:headEnd/>
            <a:tailEnd/>
          </a:ln>
          <a:effectLst/>
        </p:spPr>
      </p:pic>
      <p:pic>
        <p:nvPicPr>
          <p:cNvPr id="16" name="Picture 12"/>
          <p:cNvPicPr>
            <a:picLocks noChangeAspect="1" noChangeArrowheads="1"/>
          </p:cNvPicPr>
          <p:nvPr/>
        </p:nvPicPr>
        <p:blipFill>
          <a:blip r:embed="rId11" cstate="print"/>
          <a:srcRect/>
          <a:stretch>
            <a:fillRect/>
          </a:stretch>
        </p:blipFill>
        <p:spPr bwMode="auto">
          <a:xfrm>
            <a:off x="21260246" y="23636931"/>
            <a:ext cx="6120000" cy="4000340"/>
          </a:xfrm>
          <a:prstGeom prst="rect">
            <a:avLst/>
          </a:prstGeom>
          <a:noFill/>
          <a:ln w="9525">
            <a:noFill/>
            <a:miter lim="800000"/>
            <a:headEnd/>
            <a:tailEnd/>
          </a:ln>
          <a:effectLst/>
        </p:spPr>
      </p:pic>
      <p:pic>
        <p:nvPicPr>
          <p:cNvPr id="17" name="Picture 13"/>
          <p:cNvPicPr>
            <a:picLocks noChangeAspect="1" noChangeArrowheads="1"/>
          </p:cNvPicPr>
          <p:nvPr/>
        </p:nvPicPr>
        <p:blipFill>
          <a:blip r:embed="rId12" cstate="print"/>
          <a:srcRect/>
          <a:stretch>
            <a:fillRect/>
          </a:stretch>
        </p:blipFill>
        <p:spPr bwMode="auto">
          <a:xfrm>
            <a:off x="14851534" y="23636931"/>
            <a:ext cx="6120000" cy="4005344"/>
          </a:xfrm>
          <a:prstGeom prst="rect">
            <a:avLst/>
          </a:prstGeom>
          <a:noFill/>
          <a:ln w="9525">
            <a:noFill/>
            <a:miter lim="800000"/>
            <a:headEnd/>
            <a:tailEnd/>
          </a:ln>
          <a:effectLst/>
        </p:spPr>
      </p:pic>
      <p:pic>
        <p:nvPicPr>
          <p:cNvPr id="18" name="Picture 14"/>
          <p:cNvPicPr>
            <a:picLocks noChangeAspect="1" noChangeArrowheads="1"/>
          </p:cNvPicPr>
          <p:nvPr/>
        </p:nvPicPr>
        <p:blipFill>
          <a:blip r:embed="rId13" cstate="print"/>
          <a:srcRect/>
          <a:stretch>
            <a:fillRect/>
          </a:stretch>
        </p:blipFill>
        <p:spPr bwMode="auto">
          <a:xfrm>
            <a:off x="35157790" y="9051415"/>
            <a:ext cx="6120000" cy="4000340"/>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4" cstate="print"/>
          <a:srcRect/>
          <a:stretch>
            <a:fillRect/>
          </a:stretch>
        </p:blipFill>
        <p:spPr bwMode="auto">
          <a:xfrm>
            <a:off x="35157790" y="13155871"/>
            <a:ext cx="6120000" cy="4000340"/>
          </a:xfrm>
          <a:prstGeom prst="rect">
            <a:avLst/>
          </a:prstGeom>
          <a:noFill/>
          <a:ln w="9525">
            <a:noFill/>
            <a:miter lim="800000"/>
            <a:headEnd/>
            <a:tailEnd/>
          </a:ln>
          <a:effectLst/>
        </p:spPr>
      </p:pic>
      <p:pic>
        <p:nvPicPr>
          <p:cNvPr id="1042" name="Picture 18"/>
          <p:cNvPicPr>
            <a:picLocks noChangeAspect="1" noChangeArrowheads="1"/>
          </p:cNvPicPr>
          <p:nvPr/>
        </p:nvPicPr>
        <p:blipFill>
          <a:blip r:embed="rId15" cstate="print"/>
          <a:srcRect/>
          <a:stretch>
            <a:fillRect/>
          </a:stretch>
        </p:blipFill>
        <p:spPr bwMode="auto">
          <a:xfrm>
            <a:off x="28821766" y="9037869"/>
            <a:ext cx="6120000" cy="4013886"/>
          </a:xfrm>
          <a:prstGeom prst="rect">
            <a:avLst/>
          </a:prstGeom>
          <a:noFill/>
          <a:ln w="9525">
            <a:noFill/>
            <a:miter lim="800000"/>
            <a:headEnd/>
            <a:tailEnd/>
          </a:ln>
          <a:effectLst/>
        </p:spPr>
      </p:pic>
      <p:pic>
        <p:nvPicPr>
          <p:cNvPr id="4" name="Picture 8"/>
          <p:cNvPicPr>
            <a:picLocks noChangeAspect="1" noChangeArrowheads="1"/>
          </p:cNvPicPr>
          <p:nvPr/>
        </p:nvPicPr>
        <p:blipFill>
          <a:blip r:embed="rId16" cstate="print"/>
          <a:srcRect/>
          <a:stretch>
            <a:fillRect/>
          </a:stretch>
        </p:blipFill>
        <p:spPr bwMode="auto">
          <a:xfrm>
            <a:off x="35158470" y="22412795"/>
            <a:ext cx="6120000" cy="4000340"/>
          </a:xfrm>
          <a:prstGeom prst="rect">
            <a:avLst/>
          </a:prstGeom>
          <a:noFill/>
          <a:ln w="9525">
            <a:noFill/>
            <a:miter lim="800000"/>
            <a:headEnd/>
            <a:tailEnd/>
          </a:ln>
          <a:effectLst/>
        </p:spPr>
      </p:pic>
      <p:pic>
        <p:nvPicPr>
          <p:cNvPr id="6" name="Picture 9"/>
          <p:cNvPicPr>
            <a:picLocks noChangeAspect="1" noChangeArrowheads="1"/>
          </p:cNvPicPr>
          <p:nvPr/>
        </p:nvPicPr>
        <p:blipFill>
          <a:blip r:embed="rId17" cstate="print"/>
          <a:srcRect/>
          <a:stretch>
            <a:fillRect/>
          </a:stretch>
        </p:blipFill>
        <p:spPr bwMode="auto">
          <a:xfrm>
            <a:off x="28821766" y="22412795"/>
            <a:ext cx="6120000" cy="3995144"/>
          </a:xfrm>
          <a:prstGeom prst="rect">
            <a:avLst/>
          </a:prstGeom>
          <a:noFill/>
          <a:ln w="9525">
            <a:noFill/>
            <a:miter lim="800000"/>
            <a:headEnd/>
            <a:tailEnd/>
          </a:ln>
          <a:effectLst/>
        </p:spPr>
      </p:pic>
      <p:pic>
        <p:nvPicPr>
          <p:cNvPr id="8" name="Picture 7" descr="\\Nas_ppsec\backup_server\INVESTIGACAO\FOTOS\WALL_REF_01\fotos\101MSDCF\DSC04247.JPG"/>
          <p:cNvPicPr>
            <a:picLocks noChangeAspect="1" noChangeArrowheads="1"/>
          </p:cNvPicPr>
          <p:nvPr/>
        </p:nvPicPr>
        <p:blipFill>
          <a:blip r:embed="rId18" cstate="print"/>
          <a:srcRect/>
          <a:stretch>
            <a:fillRect/>
          </a:stretch>
        </p:blipFill>
        <p:spPr bwMode="auto">
          <a:xfrm>
            <a:off x="18955990" y="21692715"/>
            <a:ext cx="1920213" cy="1440160"/>
          </a:xfrm>
          <a:prstGeom prst="rect">
            <a:avLst/>
          </a:prstGeom>
          <a:noFill/>
        </p:spPr>
      </p:pic>
      <p:pic>
        <p:nvPicPr>
          <p:cNvPr id="1032" name="Picture 8" descr="\\Nas_ppsec\backup_server\INVESTIGACAO\FOTOS\Wall_JAR_02\In_Plane\IMG_1098.JPG"/>
          <p:cNvPicPr>
            <a:picLocks noChangeAspect="1" noChangeArrowheads="1"/>
          </p:cNvPicPr>
          <p:nvPr/>
        </p:nvPicPr>
        <p:blipFill>
          <a:blip r:embed="rId19" cstate="print"/>
          <a:srcRect/>
          <a:stretch>
            <a:fillRect/>
          </a:stretch>
        </p:blipFill>
        <p:spPr bwMode="auto">
          <a:xfrm>
            <a:off x="25316910" y="21692715"/>
            <a:ext cx="1920000" cy="1440000"/>
          </a:xfrm>
          <a:prstGeom prst="rect">
            <a:avLst/>
          </a:prstGeom>
          <a:noFill/>
        </p:spPr>
      </p:pic>
      <p:pic>
        <p:nvPicPr>
          <p:cNvPr id="9" name="Picture 9" descr="\\Nas_ppsec\backup_server\INVESTIGACAO\FOTOS\Wall_RAR_01\In_Plane\Terceiro_Ensaio\DSC04416.JPG"/>
          <p:cNvPicPr>
            <a:picLocks noChangeAspect="1" noChangeArrowheads="1"/>
          </p:cNvPicPr>
          <p:nvPr/>
        </p:nvPicPr>
        <p:blipFill>
          <a:blip r:embed="rId20" cstate="print"/>
          <a:srcRect/>
          <a:stretch>
            <a:fillRect/>
          </a:stretch>
        </p:blipFill>
        <p:spPr bwMode="auto">
          <a:xfrm>
            <a:off x="18955990" y="26013195"/>
            <a:ext cx="1920000" cy="1440000"/>
          </a:xfrm>
          <a:prstGeom prst="rect">
            <a:avLst/>
          </a:prstGeom>
          <a:noFill/>
        </p:spPr>
      </p:pic>
      <p:pic>
        <p:nvPicPr>
          <p:cNvPr id="10" name="Picture 10" descr="\\Nas_ppsec\backup_server\INVESTIGACAO\FOTOS\WALL_PD_02\IN_PLANE\IMG_1618.JPG"/>
          <p:cNvPicPr>
            <a:picLocks noChangeAspect="1" noChangeArrowheads="1"/>
          </p:cNvPicPr>
          <p:nvPr/>
        </p:nvPicPr>
        <p:blipFill>
          <a:blip r:embed="rId21" cstate="print"/>
          <a:srcRect/>
          <a:stretch>
            <a:fillRect/>
          </a:stretch>
        </p:blipFill>
        <p:spPr bwMode="auto">
          <a:xfrm>
            <a:off x="25364702" y="26085363"/>
            <a:ext cx="1920000" cy="1440000"/>
          </a:xfrm>
          <a:prstGeom prst="rect">
            <a:avLst/>
          </a:prstGeom>
          <a:noFill/>
        </p:spPr>
      </p:pic>
      <p:pic>
        <p:nvPicPr>
          <p:cNvPr id="11" name="Picture 11" descr="\\Nas_ppsec\backup_server\INVESTIGACAO\FOTOS\WALL_PD_02\OUT_PLANE\IMG_0723.JPG"/>
          <p:cNvPicPr>
            <a:picLocks noChangeAspect="1" noChangeArrowheads="1"/>
          </p:cNvPicPr>
          <p:nvPr/>
        </p:nvPicPr>
        <p:blipFill>
          <a:blip r:embed="rId22" cstate="print"/>
          <a:srcRect/>
          <a:stretch>
            <a:fillRect/>
          </a:stretch>
        </p:blipFill>
        <p:spPr bwMode="auto">
          <a:xfrm>
            <a:off x="39046222" y="15644043"/>
            <a:ext cx="2160000" cy="1440000"/>
          </a:xfrm>
          <a:prstGeom prst="rect">
            <a:avLst/>
          </a:prstGeom>
          <a:noFill/>
        </p:spPr>
      </p:pic>
      <p:pic>
        <p:nvPicPr>
          <p:cNvPr id="12" name="Picture 12" descr="\\Nas_ppsec\backup_server\INVESTIGACAO\FOTOS\WALL_RAR_02\OUT_PLANE\IMG_0385.JPG"/>
          <p:cNvPicPr>
            <a:picLocks noChangeAspect="1" noChangeArrowheads="1"/>
          </p:cNvPicPr>
          <p:nvPr/>
        </p:nvPicPr>
        <p:blipFill>
          <a:blip r:embed="rId23" cstate="print"/>
          <a:srcRect/>
          <a:stretch>
            <a:fillRect/>
          </a:stretch>
        </p:blipFill>
        <p:spPr bwMode="auto">
          <a:xfrm>
            <a:off x="32709758" y="15644043"/>
            <a:ext cx="2160000" cy="1440000"/>
          </a:xfrm>
          <a:prstGeom prst="rect">
            <a:avLst/>
          </a:prstGeom>
          <a:noFill/>
        </p:spPr>
      </p:pic>
      <p:pic>
        <p:nvPicPr>
          <p:cNvPr id="14" name="Picture 13" descr="\\Nas_ppsec\backup_server\INVESTIGACAO\FOTOS\Wall_JAR_02\Out_Plane\IMG_0149.JPG"/>
          <p:cNvPicPr>
            <a:picLocks noChangeAspect="1" noChangeArrowheads="1"/>
          </p:cNvPicPr>
          <p:nvPr/>
        </p:nvPicPr>
        <p:blipFill>
          <a:blip r:embed="rId24" cstate="print"/>
          <a:srcRect/>
          <a:stretch>
            <a:fillRect/>
          </a:stretch>
        </p:blipFill>
        <p:spPr bwMode="auto">
          <a:xfrm>
            <a:off x="39046462" y="11539747"/>
            <a:ext cx="2160000" cy="1440000"/>
          </a:xfrm>
          <a:prstGeom prst="rect">
            <a:avLst/>
          </a:prstGeom>
          <a:noFill/>
        </p:spPr>
      </p:pic>
      <p:pic>
        <p:nvPicPr>
          <p:cNvPr id="19" name="Picture 14" descr="\\Nas_ppsec\backup_server\INVESTIGACAO\FOTOS\WALL_REF_01\fotos\2010.08.30\IMG_0577.JPG"/>
          <p:cNvPicPr>
            <a:picLocks noChangeAspect="1" noChangeArrowheads="1"/>
          </p:cNvPicPr>
          <p:nvPr/>
        </p:nvPicPr>
        <p:blipFill>
          <a:blip r:embed="rId25" cstate="print"/>
          <a:srcRect/>
          <a:stretch>
            <a:fillRect/>
          </a:stretch>
        </p:blipFill>
        <p:spPr bwMode="auto">
          <a:xfrm>
            <a:off x="32925542" y="11539747"/>
            <a:ext cx="1920000" cy="1440000"/>
          </a:xfrm>
          <a:prstGeom prst="rect">
            <a:avLst/>
          </a:prstGeom>
          <a:noFill/>
        </p:spPr>
      </p:pic>
      <p:pic>
        <p:nvPicPr>
          <p:cNvPr id="20" name="Picture 7"/>
          <p:cNvPicPr>
            <a:picLocks noChangeAspect="1" noChangeArrowheads="1"/>
          </p:cNvPicPr>
          <p:nvPr/>
        </p:nvPicPr>
        <p:blipFill>
          <a:blip r:embed="rId26" cstate="print"/>
          <a:srcRect/>
          <a:stretch>
            <a:fillRect/>
          </a:stretch>
        </p:blipFill>
        <p:spPr bwMode="auto">
          <a:xfrm>
            <a:off x="1098006" y="23885970"/>
            <a:ext cx="4320000" cy="2415257"/>
          </a:xfrm>
          <a:prstGeom prst="rect">
            <a:avLst/>
          </a:prstGeom>
          <a:noFill/>
          <a:ln w="9525">
            <a:noFill/>
            <a:miter lim="800000"/>
            <a:headEnd/>
            <a:tailEnd/>
          </a:ln>
        </p:spPr>
      </p:pic>
      <p:pic>
        <p:nvPicPr>
          <p:cNvPr id="21" name="Picture 8"/>
          <p:cNvPicPr>
            <a:picLocks noChangeAspect="1" noChangeArrowheads="1"/>
          </p:cNvPicPr>
          <p:nvPr/>
        </p:nvPicPr>
        <p:blipFill>
          <a:blip r:embed="rId27" cstate="print"/>
          <a:srcRect/>
          <a:stretch>
            <a:fillRect/>
          </a:stretch>
        </p:blipFill>
        <p:spPr bwMode="auto">
          <a:xfrm>
            <a:off x="14923542" y="6283003"/>
            <a:ext cx="3600000" cy="2901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11&quot;&gt;&lt;/object&gt;&lt;object type=&quot;2&quot; unique_id=&quot;10012&quot;&gt;&lt;object type=&quot;3&quot; unique_id=&quot;10013&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2318</TotalTime>
  <Words>703</Words>
  <Application>Microsoft Office PowerPoint</Application>
  <PresentationFormat>Personalizados</PresentationFormat>
  <Paragraphs>79</Paragraphs>
  <Slides>1</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Diapositivo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utilizador</cp:lastModifiedBy>
  <cp:revision>174</cp:revision>
  <dcterms:created xsi:type="dcterms:W3CDTF">2005-08-05T10:55:41Z</dcterms:created>
  <dcterms:modified xsi:type="dcterms:W3CDTF">2011-09-15T14:53:17Z</dcterms:modified>
</cp:coreProperties>
</file>