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008" y="-144"/>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&lt;Nome do Centro&gt;</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14773275"/>
          </a:xfrm>
          <a:prstGeom prst="rect">
            <a:avLst/>
          </a:prstGeom>
          <a:noFill/>
          <a:ln w="9525">
            <a:noFill/>
            <a:miter lim="800000"/>
            <a:headEnd/>
            <a:tailEnd/>
          </a:ln>
        </p:spPr>
        <p:txBody>
          <a:bodyPr>
            <a:spAutoFit/>
          </a:bodyPr>
          <a:lstStyle/>
          <a:p>
            <a:pPr defTabSz="2952750">
              <a:spcBef>
                <a:spcPct val="50000"/>
              </a:spcBef>
            </a:pPr>
            <a:r>
              <a:rPr lang="en-US" sz="3600" b="1" dirty="0" err="1" smtClean="0"/>
              <a:t>INTCare</a:t>
            </a:r>
            <a:r>
              <a:rPr lang="en-US" sz="3600" b="1" dirty="0" smtClean="0"/>
              <a:t> System</a:t>
            </a:r>
            <a:endParaRPr lang="en-US" sz="3600" b="1" dirty="0"/>
          </a:p>
          <a:p>
            <a:pPr defTabSz="2952750">
              <a:spcBef>
                <a:spcPct val="50000"/>
              </a:spcBef>
            </a:pPr>
            <a:r>
              <a:rPr lang="en-US" sz="3600" b="1" dirty="0" smtClean="0"/>
              <a:t>Decision Support Systems (DSS) can be built  by applying Knowledge Discovery on Databases (KDD) techniques on the available data.</a:t>
            </a:r>
          </a:p>
          <a:p>
            <a:pPr defTabSz="2952750">
              <a:spcBef>
                <a:spcPct val="50000"/>
              </a:spcBef>
            </a:pPr>
            <a:endParaRPr lang="en-US" sz="3600" b="1" dirty="0" smtClean="0"/>
          </a:p>
          <a:p>
            <a:pPr defTabSz="2952750">
              <a:spcBef>
                <a:spcPct val="50000"/>
              </a:spcBef>
            </a:pPr>
            <a:r>
              <a:rPr lang="en-US" sz="3600" b="1" dirty="0" smtClean="0"/>
              <a:t>The KDD process includes data collection followed by data preparation, data mining and results evaluation. All these steps usually require human intervention and are performed off-line.</a:t>
            </a:r>
          </a:p>
          <a:p>
            <a:pPr defTabSz="2952750">
              <a:spcBef>
                <a:spcPct val="50000"/>
              </a:spcBef>
            </a:pPr>
            <a:endParaRPr lang="en-US" sz="3600" b="1" dirty="0" smtClean="0"/>
          </a:p>
          <a:p>
            <a:pPr defTabSz="2952750">
              <a:spcBef>
                <a:spcPct val="50000"/>
              </a:spcBef>
            </a:pPr>
            <a:r>
              <a:rPr lang="en-US" sz="3600" b="1" dirty="0" smtClean="0"/>
              <a:t>Nevertheless, there are situations that would be better addressed if one could streamline the process, making it automatic. Automation will allow for situated DSSs capable of adjusting to the environment by sensing and acting upon it.</a:t>
            </a:r>
          </a:p>
          <a:p>
            <a:pPr defTabSz="2952750">
              <a:spcBef>
                <a:spcPct val="50000"/>
              </a:spcBef>
            </a:pPr>
            <a:endParaRPr lang="en-US" sz="3600" b="1" dirty="0" smtClean="0"/>
          </a:p>
          <a:p>
            <a:pPr defTabSz="2952750">
              <a:spcBef>
                <a:spcPct val="50000"/>
              </a:spcBef>
            </a:pPr>
            <a:r>
              <a:rPr lang="en-US" sz="3600" b="1" dirty="0" smtClean="0"/>
              <a:t>Our objective is to automate this process by designing situated DSSs based on the KDD paradigm that are capable of acquiring data from sensors, applying data mining algorithms and automatically maintaining the quality of the models in their knowledge base. Finally, the loop will be closed by acting on the environment whenever possible (Figure 1).</a:t>
            </a:r>
            <a:endParaRPr lang="en-US" sz="3600" b="1"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Author*   </a:t>
            </a:r>
            <a:r>
              <a:rPr lang="en-US" sz="4000" dirty="0" smtClean="0"/>
              <a:t>PEDRO GAGO</a:t>
            </a:r>
            <a:endParaRPr lang="en-US" sz="4000" dirty="0"/>
          </a:p>
          <a:p>
            <a:pPr algn="ctr" defTabSz="2952750">
              <a:spcBef>
                <a:spcPct val="20000"/>
              </a:spcBef>
            </a:pPr>
            <a:r>
              <a:rPr lang="en-US" sz="4000" dirty="0"/>
              <a:t> Supervisors:  </a:t>
            </a:r>
            <a:r>
              <a:rPr lang="en-US" sz="4000" dirty="0" smtClean="0"/>
              <a:t>Manuel Filipe Santos</a:t>
            </a:r>
            <a:endParaRPr lang="en-US" sz="4000" dirty="0"/>
          </a:p>
          <a:p>
            <a:pPr algn="ctr" defTabSz="2952750">
              <a:spcBef>
                <a:spcPct val="50000"/>
              </a:spcBef>
            </a:pPr>
            <a:r>
              <a:rPr lang="pt-PT" dirty="0"/>
              <a:t>* </a:t>
            </a:r>
            <a:r>
              <a:rPr lang="pt-PT" dirty="0" smtClean="0"/>
              <a:t>pedro.gago@ipleiria.pt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800" b="1" dirty="0" smtClean="0"/>
              <a:t>DECISION SUPPORT SYSTEM FOR THE INTENSIVE CARE UNIT</a:t>
            </a:r>
            <a:endParaRPr lang="en-US" sz="4800" b="1" dirty="0"/>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563502" y="17687557"/>
            <a:ext cx="12817475" cy="10064294"/>
          </a:xfrm>
          <a:prstGeom prst="rect">
            <a:avLst/>
          </a:prstGeom>
          <a:noFill/>
          <a:ln w="9525">
            <a:noFill/>
            <a:miter lim="800000"/>
            <a:headEnd/>
            <a:tailEnd/>
          </a:ln>
        </p:spPr>
        <p:txBody>
          <a:bodyPr>
            <a:spAutoFit/>
          </a:bodyPr>
          <a:lstStyle/>
          <a:p>
            <a:pPr defTabSz="2952750"/>
            <a:r>
              <a:rPr lang="en-US" sz="3600" dirty="0" smtClean="0"/>
              <a:t>A  prototype of the system (</a:t>
            </a:r>
            <a:r>
              <a:rPr lang="en-US" sz="3600" dirty="0" err="1" smtClean="0"/>
              <a:t>INTCare</a:t>
            </a:r>
            <a:r>
              <a:rPr lang="en-US" sz="3600" dirty="0" smtClean="0"/>
              <a:t>) is currently deployed at the ICU of the Hospital </a:t>
            </a:r>
            <a:r>
              <a:rPr lang="en-US" sz="3600" dirty="0" err="1" smtClean="0"/>
              <a:t>Geral</a:t>
            </a:r>
            <a:r>
              <a:rPr lang="en-US" sz="3600" dirty="0" smtClean="0"/>
              <a:t> de Santo </a:t>
            </a:r>
            <a:r>
              <a:rPr lang="en-US" sz="3600" dirty="0" err="1" smtClean="0"/>
              <a:t>António</a:t>
            </a:r>
            <a:r>
              <a:rPr lang="en-US" sz="3600" dirty="0" smtClean="0"/>
              <a:t> (Oporto). </a:t>
            </a:r>
            <a:r>
              <a:rPr lang="en-US" sz="3600" dirty="0" err="1" smtClean="0"/>
              <a:t>INTCare’s</a:t>
            </a:r>
            <a:r>
              <a:rPr lang="en-US" sz="3600" dirty="0" smtClean="0"/>
              <a:t> architecture is presented in figure 3.</a:t>
            </a:r>
          </a:p>
          <a:p>
            <a:pPr defTabSz="2952750"/>
            <a:endParaRPr lang="en-US" sz="3600" dirty="0" smtClean="0"/>
          </a:p>
          <a:p>
            <a:pPr defTabSz="2952750"/>
            <a:r>
              <a:rPr lang="en-US" sz="3600" dirty="0" smtClean="0"/>
              <a:t>With automatic data acquisition from several data sources one must be extremely cautious in order do make sure that data quality is good. </a:t>
            </a:r>
            <a:r>
              <a:rPr lang="en-US" sz="3600" dirty="0" err="1" smtClean="0"/>
              <a:t>INTCare</a:t>
            </a:r>
            <a:r>
              <a:rPr lang="en-US" sz="3600" dirty="0" smtClean="0"/>
              <a:t> includes agents for data collection and validation from the diverse data sources that can be found in an ICU setting. </a:t>
            </a:r>
          </a:p>
          <a:p>
            <a:pPr defTabSz="2952750"/>
            <a:endParaRPr lang="en-US" sz="3600" dirty="0" smtClean="0"/>
          </a:p>
          <a:p>
            <a:pPr defTabSz="2952750"/>
            <a:r>
              <a:rPr lang="en-US" sz="3600" dirty="0" smtClean="0"/>
              <a:t>Moreover, the knowledge management module is designed in such a way as to allow </a:t>
            </a:r>
            <a:r>
              <a:rPr lang="pt-PT" sz="3600" dirty="0" err="1" smtClean="0"/>
              <a:t>the</a:t>
            </a:r>
            <a:r>
              <a:rPr lang="pt-PT" sz="3600" dirty="0" smtClean="0"/>
              <a:t> </a:t>
            </a:r>
            <a:r>
              <a:rPr lang="pt-PT" sz="3600" dirty="0" err="1" smtClean="0"/>
              <a:t>system</a:t>
            </a:r>
            <a:r>
              <a:rPr lang="pt-PT" sz="3600" dirty="0" smtClean="0"/>
              <a:t> to </a:t>
            </a:r>
            <a:r>
              <a:rPr lang="pt-PT" sz="3600" dirty="0" err="1" smtClean="0"/>
              <a:t>automaticaly</a:t>
            </a:r>
            <a:r>
              <a:rPr lang="pt-PT" sz="3600" dirty="0" smtClean="0"/>
              <a:t> </a:t>
            </a:r>
            <a:r>
              <a:rPr lang="pt-PT" sz="3600" dirty="0" err="1" smtClean="0"/>
              <a:t>adjust</a:t>
            </a:r>
            <a:r>
              <a:rPr lang="pt-PT" sz="3600" dirty="0" smtClean="0"/>
              <a:t> </a:t>
            </a:r>
            <a:r>
              <a:rPr lang="pt-PT" sz="3600" dirty="0" err="1" smtClean="0"/>
              <a:t>its</a:t>
            </a:r>
            <a:r>
              <a:rPr lang="pt-PT" sz="3600" dirty="0" smtClean="0"/>
              <a:t> </a:t>
            </a:r>
            <a:r>
              <a:rPr lang="pt-PT" sz="3600" dirty="0" err="1" smtClean="0"/>
              <a:t>prediction</a:t>
            </a:r>
            <a:r>
              <a:rPr lang="pt-PT" sz="3600" dirty="0" smtClean="0"/>
              <a:t> </a:t>
            </a:r>
            <a:r>
              <a:rPr lang="pt-PT" sz="3600" dirty="0" err="1" smtClean="0"/>
              <a:t>models</a:t>
            </a:r>
            <a:r>
              <a:rPr lang="pt-PT" sz="3600" dirty="0" smtClean="0"/>
              <a:t> as </a:t>
            </a:r>
            <a:r>
              <a:rPr lang="pt-PT" sz="3600" dirty="0" err="1" smtClean="0"/>
              <a:t>needed</a:t>
            </a:r>
            <a:r>
              <a:rPr lang="pt-PT" sz="3600" dirty="0" smtClean="0"/>
              <a:t>. </a:t>
            </a:r>
            <a:r>
              <a:rPr lang="pt-PT" sz="3600" dirty="0" err="1" smtClean="0"/>
              <a:t>Indeed</a:t>
            </a:r>
            <a:r>
              <a:rPr lang="pt-PT" sz="3600" dirty="0" smtClean="0"/>
              <a:t>, </a:t>
            </a:r>
            <a:r>
              <a:rPr lang="pt-PT" sz="3600" dirty="0" err="1" smtClean="0"/>
              <a:t>INTCare</a:t>
            </a:r>
            <a:r>
              <a:rPr lang="pt-PT" sz="3600" dirty="0" smtClean="0"/>
              <a:t> </a:t>
            </a:r>
            <a:r>
              <a:rPr lang="pt-PT" sz="3600" dirty="0" err="1" smtClean="0"/>
              <a:t>may</a:t>
            </a:r>
            <a:r>
              <a:rPr lang="pt-PT" sz="3600" dirty="0" smtClean="0"/>
              <a:t>, </a:t>
            </a:r>
            <a:r>
              <a:rPr lang="pt-PT" sz="3600" dirty="0" err="1" smtClean="0"/>
              <a:t>in</a:t>
            </a:r>
            <a:r>
              <a:rPr lang="pt-PT" sz="3600" dirty="0" smtClean="0"/>
              <a:t> a </a:t>
            </a:r>
            <a:r>
              <a:rPr lang="pt-PT" sz="3600" dirty="0" err="1" smtClean="0"/>
              <a:t>fully</a:t>
            </a:r>
            <a:r>
              <a:rPr lang="pt-PT" sz="3600" dirty="0" smtClean="0"/>
              <a:t> </a:t>
            </a:r>
            <a:r>
              <a:rPr lang="pt-PT" sz="3600" dirty="0" err="1" smtClean="0"/>
              <a:t>automated</a:t>
            </a:r>
            <a:r>
              <a:rPr lang="pt-PT" sz="3600" dirty="0" smtClean="0"/>
              <a:t> </a:t>
            </a:r>
            <a:r>
              <a:rPr lang="pt-PT" sz="3600" dirty="0" err="1" smtClean="0"/>
              <a:t>manner</a:t>
            </a:r>
            <a:r>
              <a:rPr lang="pt-PT" sz="3600" dirty="0" smtClean="0"/>
              <a:t> </a:t>
            </a:r>
            <a:r>
              <a:rPr lang="pt-PT" sz="3600" dirty="0" err="1" smtClean="0"/>
              <a:t>add</a:t>
            </a:r>
            <a:r>
              <a:rPr lang="pt-PT" sz="3600" dirty="0" smtClean="0"/>
              <a:t> </a:t>
            </a:r>
            <a:r>
              <a:rPr lang="pt-PT" sz="3600" dirty="0" err="1" smtClean="0"/>
              <a:t>or</a:t>
            </a:r>
            <a:r>
              <a:rPr lang="pt-PT" sz="3600" dirty="0" smtClean="0"/>
              <a:t> </a:t>
            </a:r>
            <a:r>
              <a:rPr lang="pt-PT" sz="3600" dirty="0" err="1" smtClean="0"/>
              <a:t>delete</a:t>
            </a:r>
            <a:r>
              <a:rPr lang="pt-PT" sz="3600" dirty="0" smtClean="0"/>
              <a:t> </a:t>
            </a:r>
            <a:r>
              <a:rPr lang="pt-PT" sz="3600" dirty="0" err="1" smtClean="0"/>
              <a:t>predictive</a:t>
            </a:r>
            <a:r>
              <a:rPr lang="pt-PT" sz="3600" dirty="0" smtClean="0"/>
              <a:t> </a:t>
            </a:r>
            <a:r>
              <a:rPr lang="pt-PT" sz="3600" dirty="0" err="1" smtClean="0"/>
              <a:t>models</a:t>
            </a:r>
            <a:r>
              <a:rPr lang="pt-PT" sz="3600" dirty="0" smtClean="0"/>
              <a:t> </a:t>
            </a:r>
            <a:r>
              <a:rPr lang="pt-PT" sz="3600" dirty="0" err="1" smtClean="0"/>
              <a:t>from</a:t>
            </a:r>
            <a:r>
              <a:rPr lang="pt-PT" sz="3600" dirty="0" smtClean="0"/>
              <a:t> </a:t>
            </a:r>
            <a:r>
              <a:rPr lang="pt-PT" sz="3600" dirty="0" err="1" smtClean="0"/>
              <a:t>its</a:t>
            </a:r>
            <a:r>
              <a:rPr lang="pt-PT" sz="3600" dirty="0" smtClean="0"/>
              <a:t> </a:t>
            </a:r>
            <a:r>
              <a:rPr lang="pt-PT" sz="3600" dirty="0" err="1" smtClean="0"/>
              <a:t>model</a:t>
            </a:r>
            <a:r>
              <a:rPr lang="pt-PT" sz="3600" dirty="0" smtClean="0"/>
              <a:t> base,</a:t>
            </a:r>
          </a:p>
          <a:p>
            <a:pPr defTabSz="2952750"/>
            <a:endParaRPr lang="pt-PT" sz="3600" dirty="0" smtClean="0"/>
          </a:p>
          <a:p>
            <a:pPr defTabSz="2952750"/>
            <a:r>
              <a:rPr lang="pt-PT" sz="3600" dirty="0" err="1" smtClean="0"/>
              <a:t>Results</a:t>
            </a:r>
            <a:r>
              <a:rPr lang="pt-PT" sz="3600" dirty="0" smtClean="0"/>
              <a:t> </a:t>
            </a:r>
            <a:r>
              <a:rPr lang="pt-PT" sz="3600" dirty="0" err="1" smtClean="0"/>
              <a:t>so</a:t>
            </a:r>
            <a:r>
              <a:rPr lang="pt-PT" sz="3600" dirty="0" smtClean="0"/>
              <a:t> </a:t>
            </a:r>
            <a:r>
              <a:rPr lang="pt-PT" sz="3600" dirty="0" err="1" smtClean="0"/>
              <a:t>far</a:t>
            </a:r>
            <a:r>
              <a:rPr lang="pt-PT" sz="3600" dirty="0" smtClean="0"/>
              <a:t> show </a:t>
            </a:r>
            <a:r>
              <a:rPr lang="pt-PT" sz="3600" dirty="0" err="1" smtClean="0"/>
              <a:t>the</a:t>
            </a:r>
            <a:r>
              <a:rPr lang="pt-PT" sz="3600" dirty="0" smtClean="0"/>
              <a:t> </a:t>
            </a:r>
            <a:r>
              <a:rPr lang="pt-PT" sz="3600" dirty="0" err="1" smtClean="0"/>
              <a:t>feasibilty</a:t>
            </a:r>
            <a:r>
              <a:rPr lang="pt-PT" sz="3600" dirty="0" smtClean="0"/>
              <a:t> </a:t>
            </a:r>
            <a:r>
              <a:rPr lang="pt-PT" sz="3600" dirty="0" err="1" smtClean="0"/>
              <a:t>of</a:t>
            </a:r>
            <a:r>
              <a:rPr lang="pt-PT" sz="3600" dirty="0" smtClean="0"/>
              <a:t> </a:t>
            </a:r>
            <a:r>
              <a:rPr lang="pt-PT" sz="3600" dirty="0" err="1" smtClean="0"/>
              <a:t>the</a:t>
            </a:r>
            <a:r>
              <a:rPr lang="pt-PT" sz="3600" dirty="0" smtClean="0"/>
              <a:t> </a:t>
            </a:r>
            <a:r>
              <a:rPr lang="pt-PT" sz="3600" dirty="0" err="1" smtClean="0"/>
              <a:t>approach</a:t>
            </a:r>
            <a:r>
              <a:rPr lang="pt-PT" sz="3600" dirty="0" smtClean="0"/>
              <a:t> </a:t>
            </a:r>
            <a:r>
              <a:rPr lang="pt-PT" sz="3600" dirty="0" err="1" smtClean="0"/>
              <a:t>making</a:t>
            </a:r>
            <a:r>
              <a:rPr lang="pt-PT" sz="3600" dirty="0" smtClean="0"/>
              <a:t> </a:t>
            </a:r>
            <a:r>
              <a:rPr lang="pt-PT" sz="3600" dirty="0" err="1" smtClean="0"/>
              <a:t>it</a:t>
            </a:r>
            <a:r>
              <a:rPr lang="pt-PT" sz="3600" dirty="0" smtClean="0"/>
              <a:t> </a:t>
            </a:r>
            <a:r>
              <a:rPr lang="pt-PT" sz="3600" dirty="0" err="1" smtClean="0"/>
              <a:t>easier</a:t>
            </a:r>
            <a:r>
              <a:rPr lang="pt-PT" sz="3600" dirty="0" smtClean="0"/>
              <a:t> for </a:t>
            </a:r>
            <a:r>
              <a:rPr lang="pt-PT" sz="3600" dirty="0" err="1" smtClean="0"/>
              <a:t>doctors</a:t>
            </a:r>
            <a:r>
              <a:rPr lang="pt-PT" sz="3600" dirty="0" smtClean="0"/>
              <a:t> to </a:t>
            </a:r>
            <a:r>
              <a:rPr lang="pt-PT" sz="3600" dirty="0" err="1" smtClean="0"/>
              <a:t>accept</a:t>
            </a:r>
            <a:r>
              <a:rPr lang="pt-PT" sz="3600" dirty="0" smtClean="0"/>
              <a:t> </a:t>
            </a:r>
            <a:r>
              <a:rPr lang="pt-PT" sz="3600" dirty="0" err="1" smtClean="0"/>
              <a:t>it</a:t>
            </a:r>
            <a:r>
              <a:rPr lang="pt-PT" sz="3600" dirty="0" smtClean="0"/>
              <a:t>.</a:t>
            </a:r>
            <a:endParaRPr lang="en-US" dirty="0"/>
          </a:p>
        </p:txBody>
      </p:sp>
      <p:sp>
        <p:nvSpPr>
          <p:cNvPr id="1041" name="Text Box 214"/>
          <p:cNvSpPr txBox="1">
            <a:spLocks noChangeArrowheads="1"/>
          </p:cNvSpPr>
          <p:nvPr/>
        </p:nvSpPr>
        <p:spPr bwMode="auto">
          <a:xfrm>
            <a:off x="28676600" y="5491163"/>
            <a:ext cx="12817475" cy="11541621"/>
          </a:xfrm>
          <a:prstGeom prst="rect">
            <a:avLst/>
          </a:prstGeom>
          <a:noFill/>
          <a:ln w="9525">
            <a:noFill/>
            <a:miter lim="800000"/>
            <a:headEnd/>
            <a:tailEnd/>
          </a:ln>
        </p:spPr>
        <p:txBody>
          <a:bodyPr>
            <a:spAutoFit/>
          </a:bodyPr>
          <a:lstStyle/>
          <a:p>
            <a:pPr defTabSz="2952750"/>
            <a:endParaRPr lang="en-US" sz="3600" dirty="0" smtClean="0"/>
          </a:p>
          <a:p>
            <a:pPr defTabSz="2952750"/>
            <a:r>
              <a:rPr lang="en-US" sz="3600" dirty="0" smtClean="0"/>
              <a:t>When completed </a:t>
            </a:r>
            <a:r>
              <a:rPr lang="en-US" sz="3600" dirty="0" err="1" smtClean="0"/>
              <a:t>INTCare</a:t>
            </a:r>
            <a:r>
              <a:rPr lang="en-US" sz="3600" dirty="0" smtClean="0"/>
              <a:t> will include:</a:t>
            </a:r>
          </a:p>
          <a:p>
            <a:pPr defTabSz="2952750"/>
            <a:endParaRPr lang="en-US" sz="3600" dirty="0" smtClean="0"/>
          </a:p>
          <a:p>
            <a:pPr defTabSz="2952750">
              <a:buFontTx/>
              <a:buChar char="•"/>
            </a:pPr>
            <a:r>
              <a:rPr lang="en-US" sz="3600" dirty="0" smtClean="0"/>
              <a:t> Real time data acquisition from the bed-side monitors</a:t>
            </a:r>
          </a:p>
          <a:p>
            <a:pPr defTabSz="2952750">
              <a:buFontTx/>
              <a:buChar char="•"/>
            </a:pPr>
            <a:r>
              <a:rPr lang="en-US" sz="3600" dirty="0" smtClean="0"/>
              <a:t> Up to date model performance information</a:t>
            </a:r>
          </a:p>
          <a:p>
            <a:pPr defTabSz="2952750">
              <a:buFontTx/>
              <a:buChar char="•"/>
            </a:pPr>
            <a:r>
              <a:rPr lang="en-US" sz="3600" dirty="0" smtClean="0"/>
              <a:t> Automatic model selection based on past model performance</a:t>
            </a:r>
          </a:p>
          <a:p>
            <a:pPr defTabSz="2952750">
              <a:buFontTx/>
              <a:buChar char="•"/>
            </a:pPr>
            <a:r>
              <a:rPr lang="en-US" sz="3600" dirty="0" smtClean="0"/>
              <a:t> Construction of ensembles of models in order to improve predictive performance</a:t>
            </a:r>
          </a:p>
          <a:p>
            <a:pPr defTabSz="2952750">
              <a:buFontTx/>
              <a:buChar char="•"/>
            </a:pPr>
            <a:r>
              <a:rPr lang="en-US" sz="3600" dirty="0" smtClean="0"/>
              <a:t> Control of infusion pumps</a:t>
            </a:r>
          </a:p>
          <a:p>
            <a:pPr defTabSz="2952750"/>
            <a:endParaRPr lang="en-US" sz="3600" dirty="0" smtClean="0"/>
          </a:p>
          <a:p>
            <a:pPr defTabSz="2952750"/>
            <a:r>
              <a:rPr lang="en-US" sz="3600" dirty="0" err="1" smtClean="0"/>
              <a:t>INTCare</a:t>
            </a:r>
            <a:r>
              <a:rPr lang="en-US" sz="3600" dirty="0" smtClean="0"/>
              <a:t> is expected to contribute to improve Quality of Service by providing:</a:t>
            </a:r>
          </a:p>
          <a:p>
            <a:pPr defTabSz="2952750"/>
            <a:endParaRPr lang="en-US" sz="3600" dirty="0" smtClean="0"/>
          </a:p>
          <a:p>
            <a:pPr defTabSz="2952750">
              <a:buFontTx/>
              <a:buChar char="•"/>
            </a:pPr>
            <a:r>
              <a:rPr lang="en-US" sz="3600" dirty="0" smtClean="0"/>
              <a:t> Real time, patient adjusted, prediction of organ dysfunction and/or failure </a:t>
            </a:r>
          </a:p>
          <a:p>
            <a:pPr defTabSz="2952750">
              <a:buFontTx/>
              <a:buChar char="•"/>
            </a:pPr>
            <a:r>
              <a:rPr lang="en-US" sz="3600" dirty="0" smtClean="0"/>
              <a:t> Patient adjusted death probability</a:t>
            </a:r>
          </a:p>
          <a:p>
            <a:pPr defTabSz="2952750">
              <a:buFontTx/>
              <a:buChar char="•"/>
            </a:pPr>
            <a:r>
              <a:rPr lang="en-US" sz="3600" dirty="0" smtClean="0"/>
              <a:t> Prediction of the length of stay in the ICU</a:t>
            </a:r>
          </a:p>
          <a:p>
            <a:pPr algn="just" defTabSz="2952750">
              <a:spcBef>
                <a:spcPct val="50000"/>
              </a:spcBef>
            </a:pPr>
            <a:endParaRPr lang="en-US" dirty="0"/>
          </a:p>
          <a:p>
            <a:pPr algn="just" defTabSz="2952750">
              <a:spcBef>
                <a:spcPct val="50000"/>
              </a:spcBef>
            </a:pPr>
            <a:endParaRPr lang="en-US" dirty="0"/>
          </a:p>
        </p:txBody>
      </p:sp>
      <p:grpSp>
        <p:nvGrpSpPr>
          <p:cNvPr id="201" name="Group 200"/>
          <p:cNvGrpSpPr/>
          <p:nvPr/>
        </p:nvGrpSpPr>
        <p:grpSpPr>
          <a:xfrm>
            <a:off x="2538166" y="20972635"/>
            <a:ext cx="9433048" cy="5760640"/>
            <a:chOff x="612775" y="21764625"/>
            <a:chExt cx="8280400" cy="5040313"/>
          </a:xfrm>
        </p:grpSpPr>
        <p:grpSp>
          <p:nvGrpSpPr>
            <p:cNvPr id="202" name="Group 389"/>
            <p:cNvGrpSpPr>
              <a:grpSpLocks/>
            </p:cNvGrpSpPr>
            <p:nvPr/>
          </p:nvGrpSpPr>
          <p:grpSpPr bwMode="auto">
            <a:xfrm>
              <a:off x="1001724" y="21764625"/>
              <a:ext cx="3808432" cy="2128837"/>
              <a:chOff x="1005" y="1704"/>
              <a:chExt cx="2065" cy="806"/>
            </a:xfrm>
          </p:grpSpPr>
          <p:sp>
            <p:nvSpPr>
              <p:cNvPr id="276" name="Rectangle 390"/>
              <p:cNvSpPr>
                <a:spLocks noChangeArrowheads="1"/>
              </p:cNvSpPr>
              <p:nvPr/>
            </p:nvSpPr>
            <p:spPr bwMode="auto">
              <a:xfrm>
                <a:off x="1005" y="1708"/>
                <a:ext cx="7" cy="29"/>
              </a:xfrm>
              <a:prstGeom prst="rect">
                <a:avLst/>
              </a:prstGeom>
              <a:solidFill>
                <a:srgbClr val="000000"/>
              </a:solidFill>
              <a:ln w="9525">
                <a:noFill/>
                <a:miter lim="800000"/>
                <a:headEnd/>
                <a:tailEnd/>
              </a:ln>
            </p:spPr>
            <p:txBody>
              <a:bodyPr/>
              <a:lstStyle/>
              <a:p>
                <a:endParaRPr lang="pt-PT"/>
              </a:p>
            </p:txBody>
          </p:sp>
          <p:sp>
            <p:nvSpPr>
              <p:cNvPr id="277" name="Rectangle 391"/>
              <p:cNvSpPr>
                <a:spLocks noChangeArrowheads="1"/>
              </p:cNvSpPr>
              <p:nvPr/>
            </p:nvSpPr>
            <p:spPr bwMode="auto">
              <a:xfrm>
                <a:off x="1005" y="1759"/>
                <a:ext cx="7" cy="29"/>
              </a:xfrm>
              <a:prstGeom prst="rect">
                <a:avLst/>
              </a:prstGeom>
              <a:solidFill>
                <a:srgbClr val="000000"/>
              </a:solidFill>
              <a:ln w="9525">
                <a:noFill/>
                <a:miter lim="800000"/>
                <a:headEnd/>
                <a:tailEnd/>
              </a:ln>
            </p:spPr>
            <p:txBody>
              <a:bodyPr/>
              <a:lstStyle/>
              <a:p>
                <a:endParaRPr lang="pt-PT"/>
              </a:p>
            </p:txBody>
          </p:sp>
          <p:sp>
            <p:nvSpPr>
              <p:cNvPr id="278" name="Rectangle 392"/>
              <p:cNvSpPr>
                <a:spLocks noChangeArrowheads="1"/>
              </p:cNvSpPr>
              <p:nvPr/>
            </p:nvSpPr>
            <p:spPr bwMode="auto">
              <a:xfrm>
                <a:off x="1005" y="1810"/>
                <a:ext cx="7" cy="29"/>
              </a:xfrm>
              <a:prstGeom prst="rect">
                <a:avLst/>
              </a:prstGeom>
              <a:solidFill>
                <a:srgbClr val="000000"/>
              </a:solidFill>
              <a:ln w="9525">
                <a:noFill/>
                <a:miter lim="800000"/>
                <a:headEnd/>
                <a:tailEnd/>
              </a:ln>
            </p:spPr>
            <p:txBody>
              <a:bodyPr/>
              <a:lstStyle/>
              <a:p>
                <a:endParaRPr lang="pt-PT"/>
              </a:p>
            </p:txBody>
          </p:sp>
          <p:sp>
            <p:nvSpPr>
              <p:cNvPr id="279" name="Rectangle 393"/>
              <p:cNvSpPr>
                <a:spLocks noChangeArrowheads="1"/>
              </p:cNvSpPr>
              <p:nvPr/>
            </p:nvSpPr>
            <p:spPr bwMode="auto">
              <a:xfrm>
                <a:off x="1005" y="1861"/>
                <a:ext cx="7" cy="28"/>
              </a:xfrm>
              <a:prstGeom prst="rect">
                <a:avLst/>
              </a:prstGeom>
              <a:solidFill>
                <a:srgbClr val="000000"/>
              </a:solidFill>
              <a:ln w="9525">
                <a:noFill/>
                <a:miter lim="800000"/>
                <a:headEnd/>
                <a:tailEnd/>
              </a:ln>
            </p:spPr>
            <p:txBody>
              <a:bodyPr/>
              <a:lstStyle/>
              <a:p>
                <a:endParaRPr lang="pt-PT"/>
              </a:p>
            </p:txBody>
          </p:sp>
          <p:sp>
            <p:nvSpPr>
              <p:cNvPr id="280" name="Rectangle 394"/>
              <p:cNvSpPr>
                <a:spLocks noChangeArrowheads="1"/>
              </p:cNvSpPr>
              <p:nvPr/>
            </p:nvSpPr>
            <p:spPr bwMode="auto">
              <a:xfrm>
                <a:off x="1005" y="1911"/>
                <a:ext cx="7" cy="29"/>
              </a:xfrm>
              <a:prstGeom prst="rect">
                <a:avLst/>
              </a:prstGeom>
              <a:solidFill>
                <a:srgbClr val="000000"/>
              </a:solidFill>
              <a:ln w="9525">
                <a:noFill/>
                <a:miter lim="800000"/>
                <a:headEnd/>
                <a:tailEnd/>
              </a:ln>
            </p:spPr>
            <p:txBody>
              <a:bodyPr/>
              <a:lstStyle/>
              <a:p>
                <a:endParaRPr lang="pt-PT"/>
              </a:p>
            </p:txBody>
          </p:sp>
          <p:sp>
            <p:nvSpPr>
              <p:cNvPr id="281" name="Rectangle 395"/>
              <p:cNvSpPr>
                <a:spLocks noChangeArrowheads="1"/>
              </p:cNvSpPr>
              <p:nvPr/>
            </p:nvSpPr>
            <p:spPr bwMode="auto">
              <a:xfrm>
                <a:off x="1005" y="1962"/>
                <a:ext cx="7" cy="29"/>
              </a:xfrm>
              <a:prstGeom prst="rect">
                <a:avLst/>
              </a:prstGeom>
              <a:solidFill>
                <a:srgbClr val="000000"/>
              </a:solidFill>
              <a:ln w="9525">
                <a:noFill/>
                <a:miter lim="800000"/>
                <a:headEnd/>
                <a:tailEnd/>
              </a:ln>
            </p:spPr>
            <p:txBody>
              <a:bodyPr/>
              <a:lstStyle/>
              <a:p>
                <a:endParaRPr lang="pt-PT"/>
              </a:p>
            </p:txBody>
          </p:sp>
          <p:sp>
            <p:nvSpPr>
              <p:cNvPr id="282" name="Rectangle 396"/>
              <p:cNvSpPr>
                <a:spLocks noChangeArrowheads="1"/>
              </p:cNvSpPr>
              <p:nvPr/>
            </p:nvSpPr>
            <p:spPr bwMode="auto">
              <a:xfrm>
                <a:off x="1005" y="2013"/>
                <a:ext cx="7" cy="29"/>
              </a:xfrm>
              <a:prstGeom prst="rect">
                <a:avLst/>
              </a:prstGeom>
              <a:solidFill>
                <a:srgbClr val="000000"/>
              </a:solidFill>
              <a:ln w="9525">
                <a:noFill/>
                <a:miter lim="800000"/>
                <a:headEnd/>
                <a:tailEnd/>
              </a:ln>
            </p:spPr>
            <p:txBody>
              <a:bodyPr/>
              <a:lstStyle/>
              <a:p>
                <a:endParaRPr lang="pt-PT"/>
              </a:p>
            </p:txBody>
          </p:sp>
          <p:sp>
            <p:nvSpPr>
              <p:cNvPr id="283" name="Rectangle 397"/>
              <p:cNvSpPr>
                <a:spLocks noChangeArrowheads="1"/>
              </p:cNvSpPr>
              <p:nvPr/>
            </p:nvSpPr>
            <p:spPr bwMode="auto">
              <a:xfrm>
                <a:off x="1005" y="2063"/>
                <a:ext cx="7" cy="29"/>
              </a:xfrm>
              <a:prstGeom prst="rect">
                <a:avLst/>
              </a:prstGeom>
              <a:solidFill>
                <a:srgbClr val="000000"/>
              </a:solidFill>
              <a:ln w="9525">
                <a:noFill/>
                <a:miter lim="800000"/>
                <a:headEnd/>
                <a:tailEnd/>
              </a:ln>
            </p:spPr>
            <p:txBody>
              <a:bodyPr/>
              <a:lstStyle/>
              <a:p>
                <a:endParaRPr lang="pt-PT"/>
              </a:p>
            </p:txBody>
          </p:sp>
          <p:sp>
            <p:nvSpPr>
              <p:cNvPr id="284" name="Rectangle 398"/>
              <p:cNvSpPr>
                <a:spLocks noChangeArrowheads="1"/>
              </p:cNvSpPr>
              <p:nvPr/>
            </p:nvSpPr>
            <p:spPr bwMode="auto">
              <a:xfrm>
                <a:off x="1005" y="2114"/>
                <a:ext cx="7" cy="29"/>
              </a:xfrm>
              <a:prstGeom prst="rect">
                <a:avLst/>
              </a:prstGeom>
              <a:solidFill>
                <a:srgbClr val="000000"/>
              </a:solidFill>
              <a:ln w="9525">
                <a:noFill/>
                <a:miter lim="800000"/>
                <a:headEnd/>
                <a:tailEnd/>
              </a:ln>
            </p:spPr>
            <p:txBody>
              <a:bodyPr/>
              <a:lstStyle/>
              <a:p>
                <a:endParaRPr lang="pt-PT"/>
              </a:p>
            </p:txBody>
          </p:sp>
          <p:sp>
            <p:nvSpPr>
              <p:cNvPr id="285" name="Rectangle 399"/>
              <p:cNvSpPr>
                <a:spLocks noChangeArrowheads="1"/>
              </p:cNvSpPr>
              <p:nvPr/>
            </p:nvSpPr>
            <p:spPr bwMode="auto">
              <a:xfrm>
                <a:off x="1005" y="2165"/>
                <a:ext cx="7" cy="29"/>
              </a:xfrm>
              <a:prstGeom prst="rect">
                <a:avLst/>
              </a:prstGeom>
              <a:solidFill>
                <a:srgbClr val="000000"/>
              </a:solidFill>
              <a:ln w="9525">
                <a:noFill/>
                <a:miter lim="800000"/>
                <a:headEnd/>
                <a:tailEnd/>
              </a:ln>
            </p:spPr>
            <p:txBody>
              <a:bodyPr/>
              <a:lstStyle/>
              <a:p>
                <a:endParaRPr lang="pt-PT"/>
              </a:p>
            </p:txBody>
          </p:sp>
          <p:sp>
            <p:nvSpPr>
              <p:cNvPr id="286" name="Rectangle 400"/>
              <p:cNvSpPr>
                <a:spLocks noChangeArrowheads="1"/>
              </p:cNvSpPr>
              <p:nvPr/>
            </p:nvSpPr>
            <p:spPr bwMode="auto">
              <a:xfrm>
                <a:off x="1005" y="2215"/>
                <a:ext cx="7" cy="29"/>
              </a:xfrm>
              <a:prstGeom prst="rect">
                <a:avLst/>
              </a:prstGeom>
              <a:solidFill>
                <a:srgbClr val="000000"/>
              </a:solidFill>
              <a:ln w="9525">
                <a:noFill/>
                <a:miter lim="800000"/>
                <a:headEnd/>
                <a:tailEnd/>
              </a:ln>
            </p:spPr>
            <p:txBody>
              <a:bodyPr/>
              <a:lstStyle/>
              <a:p>
                <a:endParaRPr lang="pt-PT"/>
              </a:p>
            </p:txBody>
          </p:sp>
          <p:sp>
            <p:nvSpPr>
              <p:cNvPr id="287" name="Rectangle 401"/>
              <p:cNvSpPr>
                <a:spLocks noChangeArrowheads="1"/>
              </p:cNvSpPr>
              <p:nvPr/>
            </p:nvSpPr>
            <p:spPr bwMode="auto">
              <a:xfrm>
                <a:off x="1005" y="2266"/>
                <a:ext cx="7" cy="29"/>
              </a:xfrm>
              <a:prstGeom prst="rect">
                <a:avLst/>
              </a:prstGeom>
              <a:solidFill>
                <a:srgbClr val="000000"/>
              </a:solidFill>
              <a:ln w="9525">
                <a:noFill/>
                <a:miter lim="800000"/>
                <a:headEnd/>
                <a:tailEnd/>
              </a:ln>
            </p:spPr>
            <p:txBody>
              <a:bodyPr/>
              <a:lstStyle/>
              <a:p>
                <a:endParaRPr lang="pt-PT"/>
              </a:p>
            </p:txBody>
          </p:sp>
          <p:sp>
            <p:nvSpPr>
              <p:cNvPr id="288" name="Rectangle 402"/>
              <p:cNvSpPr>
                <a:spLocks noChangeArrowheads="1"/>
              </p:cNvSpPr>
              <p:nvPr/>
            </p:nvSpPr>
            <p:spPr bwMode="auto">
              <a:xfrm>
                <a:off x="1005" y="2317"/>
                <a:ext cx="7" cy="29"/>
              </a:xfrm>
              <a:prstGeom prst="rect">
                <a:avLst/>
              </a:prstGeom>
              <a:solidFill>
                <a:srgbClr val="000000"/>
              </a:solidFill>
              <a:ln w="9525">
                <a:noFill/>
                <a:miter lim="800000"/>
                <a:headEnd/>
                <a:tailEnd/>
              </a:ln>
            </p:spPr>
            <p:txBody>
              <a:bodyPr/>
              <a:lstStyle/>
              <a:p>
                <a:endParaRPr lang="pt-PT"/>
              </a:p>
            </p:txBody>
          </p:sp>
          <p:sp>
            <p:nvSpPr>
              <p:cNvPr id="289" name="Rectangle 403"/>
              <p:cNvSpPr>
                <a:spLocks noChangeArrowheads="1"/>
              </p:cNvSpPr>
              <p:nvPr/>
            </p:nvSpPr>
            <p:spPr bwMode="auto">
              <a:xfrm>
                <a:off x="1005" y="2368"/>
                <a:ext cx="7" cy="29"/>
              </a:xfrm>
              <a:prstGeom prst="rect">
                <a:avLst/>
              </a:prstGeom>
              <a:solidFill>
                <a:srgbClr val="000000"/>
              </a:solidFill>
              <a:ln w="9525">
                <a:noFill/>
                <a:miter lim="800000"/>
                <a:headEnd/>
                <a:tailEnd/>
              </a:ln>
            </p:spPr>
            <p:txBody>
              <a:bodyPr/>
              <a:lstStyle/>
              <a:p>
                <a:endParaRPr lang="pt-PT"/>
              </a:p>
            </p:txBody>
          </p:sp>
          <p:sp>
            <p:nvSpPr>
              <p:cNvPr id="290" name="Rectangle 404"/>
              <p:cNvSpPr>
                <a:spLocks noChangeArrowheads="1"/>
              </p:cNvSpPr>
              <p:nvPr/>
            </p:nvSpPr>
            <p:spPr bwMode="auto">
              <a:xfrm>
                <a:off x="1005" y="2418"/>
                <a:ext cx="7" cy="29"/>
              </a:xfrm>
              <a:prstGeom prst="rect">
                <a:avLst/>
              </a:prstGeom>
              <a:solidFill>
                <a:srgbClr val="000000"/>
              </a:solidFill>
              <a:ln w="9525">
                <a:noFill/>
                <a:miter lim="800000"/>
                <a:headEnd/>
                <a:tailEnd/>
              </a:ln>
            </p:spPr>
            <p:txBody>
              <a:bodyPr/>
              <a:lstStyle/>
              <a:p>
                <a:endParaRPr lang="pt-PT"/>
              </a:p>
            </p:txBody>
          </p:sp>
          <p:sp>
            <p:nvSpPr>
              <p:cNvPr id="291" name="Rectangle 405"/>
              <p:cNvSpPr>
                <a:spLocks noChangeArrowheads="1"/>
              </p:cNvSpPr>
              <p:nvPr/>
            </p:nvSpPr>
            <p:spPr bwMode="auto">
              <a:xfrm>
                <a:off x="1005" y="2469"/>
                <a:ext cx="7" cy="29"/>
              </a:xfrm>
              <a:prstGeom prst="rect">
                <a:avLst/>
              </a:prstGeom>
              <a:solidFill>
                <a:srgbClr val="000000"/>
              </a:solidFill>
              <a:ln w="9525">
                <a:noFill/>
                <a:miter lim="800000"/>
                <a:headEnd/>
                <a:tailEnd/>
              </a:ln>
            </p:spPr>
            <p:txBody>
              <a:bodyPr/>
              <a:lstStyle/>
              <a:p>
                <a:endParaRPr lang="pt-PT"/>
              </a:p>
            </p:txBody>
          </p:sp>
          <p:sp>
            <p:nvSpPr>
              <p:cNvPr id="292" name="Rectangle 406"/>
              <p:cNvSpPr>
                <a:spLocks noChangeArrowheads="1"/>
              </p:cNvSpPr>
              <p:nvPr/>
            </p:nvSpPr>
            <p:spPr bwMode="auto">
              <a:xfrm>
                <a:off x="1022" y="2503"/>
                <a:ext cx="29" cy="7"/>
              </a:xfrm>
              <a:prstGeom prst="rect">
                <a:avLst/>
              </a:prstGeom>
              <a:solidFill>
                <a:srgbClr val="000000"/>
              </a:solidFill>
              <a:ln w="9525">
                <a:noFill/>
                <a:miter lim="800000"/>
                <a:headEnd/>
                <a:tailEnd/>
              </a:ln>
            </p:spPr>
            <p:txBody>
              <a:bodyPr/>
              <a:lstStyle/>
              <a:p>
                <a:endParaRPr lang="pt-PT"/>
              </a:p>
            </p:txBody>
          </p:sp>
          <p:sp>
            <p:nvSpPr>
              <p:cNvPr id="293" name="Rectangle 407"/>
              <p:cNvSpPr>
                <a:spLocks noChangeArrowheads="1"/>
              </p:cNvSpPr>
              <p:nvPr/>
            </p:nvSpPr>
            <p:spPr bwMode="auto">
              <a:xfrm>
                <a:off x="1072" y="2503"/>
                <a:ext cx="29" cy="7"/>
              </a:xfrm>
              <a:prstGeom prst="rect">
                <a:avLst/>
              </a:prstGeom>
              <a:solidFill>
                <a:srgbClr val="000000"/>
              </a:solidFill>
              <a:ln w="9525">
                <a:noFill/>
                <a:miter lim="800000"/>
                <a:headEnd/>
                <a:tailEnd/>
              </a:ln>
            </p:spPr>
            <p:txBody>
              <a:bodyPr/>
              <a:lstStyle/>
              <a:p>
                <a:endParaRPr lang="pt-PT"/>
              </a:p>
            </p:txBody>
          </p:sp>
          <p:sp>
            <p:nvSpPr>
              <p:cNvPr id="294" name="Rectangle 408"/>
              <p:cNvSpPr>
                <a:spLocks noChangeArrowheads="1"/>
              </p:cNvSpPr>
              <p:nvPr/>
            </p:nvSpPr>
            <p:spPr bwMode="auto">
              <a:xfrm>
                <a:off x="1123" y="2503"/>
                <a:ext cx="29" cy="7"/>
              </a:xfrm>
              <a:prstGeom prst="rect">
                <a:avLst/>
              </a:prstGeom>
              <a:solidFill>
                <a:srgbClr val="000000"/>
              </a:solidFill>
              <a:ln w="9525">
                <a:noFill/>
                <a:miter lim="800000"/>
                <a:headEnd/>
                <a:tailEnd/>
              </a:ln>
            </p:spPr>
            <p:txBody>
              <a:bodyPr/>
              <a:lstStyle/>
              <a:p>
                <a:endParaRPr lang="pt-PT"/>
              </a:p>
            </p:txBody>
          </p:sp>
          <p:sp>
            <p:nvSpPr>
              <p:cNvPr id="295" name="Rectangle 409"/>
              <p:cNvSpPr>
                <a:spLocks noChangeArrowheads="1"/>
              </p:cNvSpPr>
              <p:nvPr/>
            </p:nvSpPr>
            <p:spPr bwMode="auto">
              <a:xfrm>
                <a:off x="1173" y="2503"/>
                <a:ext cx="29" cy="7"/>
              </a:xfrm>
              <a:prstGeom prst="rect">
                <a:avLst/>
              </a:prstGeom>
              <a:solidFill>
                <a:srgbClr val="000000"/>
              </a:solidFill>
              <a:ln w="9525">
                <a:noFill/>
                <a:miter lim="800000"/>
                <a:headEnd/>
                <a:tailEnd/>
              </a:ln>
            </p:spPr>
            <p:txBody>
              <a:bodyPr/>
              <a:lstStyle/>
              <a:p>
                <a:endParaRPr lang="pt-PT"/>
              </a:p>
            </p:txBody>
          </p:sp>
          <p:sp>
            <p:nvSpPr>
              <p:cNvPr id="296" name="Rectangle 410"/>
              <p:cNvSpPr>
                <a:spLocks noChangeArrowheads="1"/>
              </p:cNvSpPr>
              <p:nvPr/>
            </p:nvSpPr>
            <p:spPr bwMode="auto">
              <a:xfrm>
                <a:off x="1224" y="2503"/>
                <a:ext cx="29" cy="7"/>
              </a:xfrm>
              <a:prstGeom prst="rect">
                <a:avLst/>
              </a:prstGeom>
              <a:solidFill>
                <a:srgbClr val="000000"/>
              </a:solidFill>
              <a:ln w="9525">
                <a:noFill/>
                <a:miter lim="800000"/>
                <a:headEnd/>
                <a:tailEnd/>
              </a:ln>
            </p:spPr>
            <p:txBody>
              <a:bodyPr/>
              <a:lstStyle/>
              <a:p>
                <a:endParaRPr lang="pt-PT"/>
              </a:p>
            </p:txBody>
          </p:sp>
          <p:sp>
            <p:nvSpPr>
              <p:cNvPr id="297" name="Rectangle 411"/>
              <p:cNvSpPr>
                <a:spLocks noChangeArrowheads="1"/>
              </p:cNvSpPr>
              <p:nvPr/>
            </p:nvSpPr>
            <p:spPr bwMode="auto">
              <a:xfrm>
                <a:off x="1274" y="2503"/>
                <a:ext cx="29" cy="7"/>
              </a:xfrm>
              <a:prstGeom prst="rect">
                <a:avLst/>
              </a:prstGeom>
              <a:solidFill>
                <a:srgbClr val="000000"/>
              </a:solidFill>
              <a:ln w="9525">
                <a:noFill/>
                <a:miter lim="800000"/>
                <a:headEnd/>
                <a:tailEnd/>
              </a:ln>
            </p:spPr>
            <p:txBody>
              <a:bodyPr/>
              <a:lstStyle/>
              <a:p>
                <a:endParaRPr lang="pt-PT"/>
              </a:p>
            </p:txBody>
          </p:sp>
          <p:sp>
            <p:nvSpPr>
              <p:cNvPr id="298" name="Rectangle 412"/>
              <p:cNvSpPr>
                <a:spLocks noChangeArrowheads="1"/>
              </p:cNvSpPr>
              <p:nvPr/>
            </p:nvSpPr>
            <p:spPr bwMode="auto">
              <a:xfrm>
                <a:off x="1325" y="2503"/>
                <a:ext cx="29" cy="7"/>
              </a:xfrm>
              <a:prstGeom prst="rect">
                <a:avLst/>
              </a:prstGeom>
              <a:solidFill>
                <a:srgbClr val="000000"/>
              </a:solidFill>
              <a:ln w="9525">
                <a:noFill/>
                <a:miter lim="800000"/>
                <a:headEnd/>
                <a:tailEnd/>
              </a:ln>
            </p:spPr>
            <p:txBody>
              <a:bodyPr/>
              <a:lstStyle/>
              <a:p>
                <a:endParaRPr lang="pt-PT"/>
              </a:p>
            </p:txBody>
          </p:sp>
          <p:sp>
            <p:nvSpPr>
              <p:cNvPr id="299" name="Rectangle 413"/>
              <p:cNvSpPr>
                <a:spLocks noChangeArrowheads="1"/>
              </p:cNvSpPr>
              <p:nvPr/>
            </p:nvSpPr>
            <p:spPr bwMode="auto">
              <a:xfrm>
                <a:off x="1375" y="2503"/>
                <a:ext cx="29" cy="7"/>
              </a:xfrm>
              <a:prstGeom prst="rect">
                <a:avLst/>
              </a:prstGeom>
              <a:solidFill>
                <a:srgbClr val="000000"/>
              </a:solidFill>
              <a:ln w="9525">
                <a:noFill/>
                <a:miter lim="800000"/>
                <a:headEnd/>
                <a:tailEnd/>
              </a:ln>
            </p:spPr>
            <p:txBody>
              <a:bodyPr/>
              <a:lstStyle/>
              <a:p>
                <a:endParaRPr lang="pt-PT"/>
              </a:p>
            </p:txBody>
          </p:sp>
          <p:sp>
            <p:nvSpPr>
              <p:cNvPr id="300" name="Rectangle 414"/>
              <p:cNvSpPr>
                <a:spLocks noChangeArrowheads="1"/>
              </p:cNvSpPr>
              <p:nvPr/>
            </p:nvSpPr>
            <p:spPr bwMode="auto">
              <a:xfrm>
                <a:off x="1426" y="2503"/>
                <a:ext cx="29" cy="7"/>
              </a:xfrm>
              <a:prstGeom prst="rect">
                <a:avLst/>
              </a:prstGeom>
              <a:solidFill>
                <a:srgbClr val="000000"/>
              </a:solidFill>
              <a:ln w="9525">
                <a:noFill/>
                <a:miter lim="800000"/>
                <a:headEnd/>
                <a:tailEnd/>
              </a:ln>
            </p:spPr>
            <p:txBody>
              <a:bodyPr/>
              <a:lstStyle/>
              <a:p>
                <a:endParaRPr lang="pt-PT"/>
              </a:p>
            </p:txBody>
          </p:sp>
          <p:sp>
            <p:nvSpPr>
              <p:cNvPr id="301" name="Rectangle 415"/>
              <p:cNvSpPr>
                <a:spLocks noChangeArrowheads="1"/>
              </p:cNvSpPr>
              <p:nvPr/>
            </p:nvSpPr>
            <p:spPr bwMode="auto">
              <a:xfrm>
                <a:off x="1477" y="2503"/>
                <a:ext cx="28" cy="7"/>
              </a:xfrm>
              <a:prstGeom prst="rect">
                <a:avLst/>
              </a:prstGeom>
              <a:solidFill>
                <a:srgbClr val="000000"/>
              </a:solidFill>
              <a:ln w="9525">
                <a:noFill/>
                <a:miter lim="800000"/>
                <a:headEnd/>
                <a:tailEnd/>
              </a:ln>
            </p:spPr>
            <p:txBody>
              <a:bodyPr/>
              <a:lstStyle/>
              <a:p>
                <a:endParaRPr lang="pt-PT"/>
              </a:p>
            </p:txBody>
          </p:sp>
          <p:sp>
            <p:nvSpPr>
              <p:cNvPr id="302" name="Rectangle 416"/>
              <p:cNvSpPr>
                <a:spLocks noChangeArrowheads="1"/>
              </p:cNvSpPr>
              <p:nvPr/>
            </p:nvSpPr>
            <p:spPr bwMode="auto">
              <a:xfrm>
                <a:off x="1527" y="2503"/>
                <a:ext cx="29" cy="7"/>
              </a:xfrm>
              <a:prstGeom prst="rect">
                <a:avLst/>
              </a:prstGeom>
              <a:solidFill>
                <a:srgbClr val="000000"/>
              </a:solidFill>
              <a:ln w="9525">
                <a:noFill/>
                <a:miter lim="800000"/>
                <a:headEnd/>
                <a:tailEnd/>
              </a:ln>
            </p:spPr>
            <p:txBody>
              <a:bodyPr/>
              <a:lstStyle/>
              <a:p>
                <a:endParaRPr lang="pt-PT"/>
              </a:p>
            </p:txBody>
          </p:sp>
          <p:sp>
            <p:nvSpPr>
              <p:cNvPr id="303" name="Rectangle 417"/>
              <p:cNvSpPr>
                <a:spLocks noChangeArrowheads="1"/>
              </p:cNvSpPr>
              <p:nvPr/>
            </p:nvSpPr>
            <p:spPr bwMode="auto">
              <a:xfrm>
                <a:off x="1578" y="2503"/>
                <a:ext cx="29" cy="7"/>
              </a:xfrm>
              <a:prstGeom prst="rect">
                <a:avLst/>
              </a:prstGeom>
              <a:solidFill>
                <a:srgbClr val="000000"/>
              </a:solidFill>
              <a:ln w="9525">
                <a:noFill/>
                <a:miter lim="800000"/>
                <a:headEnd/>
                <a:tailEnd/>
              </a:ln>
            </p:spPr>
            <p:txBody>
              <a:bodyPr/>
              <a:lstStyle/>
              <a:p>
                <a:endParaRPr lang="pt-PT"/>
              </a:p>
            </p:txBody>
          </p:sp>
          <p:sp>
            <p:nvSpPr>
              <p:cNvPr id="304" name="Rectangle 418"/>
              <p:cNvSpPr>
                <a:spLocks noChangeArrowheads="1"/>
              </p:cNvSpPr>
              <p:nvPr/>
            </p:nvSpPr>
            <p:spPr bwMode="auto">
              <a:xfrm>
                <a:off x="1628" y="2503"/>
                <a:ext cx="29" cy="7"/>
              </a:xfrm>
              <a:prstGeom prst="rect">
                <a:avLst/>
              </a:prstGeom>
              <a:solidFill>
                <a:srgbClr val="000000"/>
              </a:solidFill>
              <a:ln w="9525">
                <a:noFill/>
                <a:miter lim="800000"/>
                <a:headEnd/>
                <a:tailEnd/>
              </a:ln>
            </p:spPr>
            <p:txBody>
              <a:bodyPr/>
              <a:lstStyle/>
              <a:p>
                <a:endParaRPr lang="pt-PT"/>
              </a:p>
            </p:txBody>
          </p:sp>
          <p:sp>
            <p:nvSpPr>
              <p:cNvPr id="305" name="Rectangle 419"/>
              <p:cNvSpPr>
                <a:spLocks noChangeArrowheads="1"/>
              </p:cNvSpPr>
              <p:nvPr/>
            </p:nvSpPr>
            <p:spPr bwMode="auto">
              <a:xfrm>
                <a:off x="1679" y="2503"/>
                <a:ext cx="29" cy="7"/>
              </a:xfrm>
              <a:prstGeom prst="rect">
                <a:avLst/>
              </a:prstGeom>
              <a:solidFill>
                <a:srgbClr val="000000"/>
              </a:solidFill>
              <a:ln w="9525">
                <a:noFill/>
                <a:miter lim="800000"/>
                <a:headEnd/>
                <a:tailEnd/>
              </a:ln>
            </p:spPr>
            <p:txBody>
              <a:bodyPr/>
              <a:lstStyle/>
              <a:p>
                <a:endParaRPr lang="pt-PT"/>
              </a:p>
            </p:txBody>
          </p:sp>
          <p:sp>
            <p:nvSpPr>
              <p:cNvPr id="306" name="Rectangle 420"/>
              <p:cNvSpPr>
                <a:spLocks noChangeArrowheads="1"/>
              </p:cNvSpPr>
              <p:nvPr/>
            </p:nvSpPr>
            <p:spPr bwMode="auto">
              <a:xfrm>
                <a:off x="1729" y="2503"/>
                <a:ext cx="29" cy="7"/>
              </a:xfrm>
              <a:prstGeom prst="rect">
                <a:avLst/>
              </a:prstGeom>
              <a:solidFill>
                <a:srgbClr val="000000"/>
              </a:solidFill>
              <a:ln w="9525">
                <a:noFill/>
                <a:miter lim="800000"/>
                <a:headEnd/>
                <a:tailEnd/>
              </a:ln>
            </p:spPr>
            <p:txBody>
              <a:bodyPr/>
              <a:lstStyle/>
              <a:p>
                <a:endParaRPr lang="pt-PT"/>
              </a:p>
            </p:txBody>
          </p:sp>
          <p:sp>
            <p:nvSpPr>
              <p:cNvPr id="307" name="Rectangle 421"/>
              <p:cNvSpPr>
                <a:spLocks noChangeArrowheads="1"/>
              </p:cNvSpPr>
              <p:nvPr/>
            </p:nvSpPr>
            <p:spPr bwMode="auto">
              <a:xfrm>
                <a:off x="1780" y="2503"/>
                <a:ext cx="29" cy="7"/>
              </a:xfrm>
              <a:prstGeom prst="rect">
                <a:avLst/>
              </a:prstGeom>
              <a:solidFill>
                <a:srgbClr val="000000"/>
              </a:solidFill>
              <a:ln w="9525">
                <a:noFill/>
                <a:miter lim="800000"/>
                <a:headEnd/>
                <a:tailEnd/>
              </a:ln>
            </p:spPr>
            <p:txBody>
              <a:bodyPr/>
              <a:lstStyle/>
              <a:p>
                <a:endParaRPr lang="pt-PT"/>
              </a:p>
            </p:txBody>
          </p:sp>
          <p:sp>
            <p:nvSpPr>
              <p:cNvPr id="308" name="Rectangle 422"/>
              <p:cNvSpPr>
                <a:spLocks noChangeArrowheads="1"/>
              </p:cNvSpPr>
              <p:nvPr/>
            </p:nvSpPr>
            <p:spPr bwMode="auto">
              <a:xfrm>
                <a:off x="1830" y="2503"/>
                <a:ext cx="29" cy="7"/>
              </a:xfrm>
              <a:prstGeom prst="rect">
                <a:avLst/>
              </a:prstGeom>
              <a:solidFill>
                <a:srgbClr val="000000"/>
              </a:solidFill>
              <a:ln w="9525">
                <a:noFill/>
                <a:miter lim="800000"/>
                <a:headEnd/>
                <a:tailEnd/>
              </a:ln>
            </p:spPr>
            <p:txBody>
              <a:bodyPr/>
              <a:lstStyle/>
              <a:p>
                <a:endParaRPr lang="pt-PT"/>
              </a:p>
            </p:txBody>
          </p:sp>
          <p:sp>
            <p:nvSpPr>
              <p:cNvPr id="309" name="Rectangle 423"/>
              <p:cNvSpPr>
                <a:spLocks noChangeArrowheads="1"/>
              </p:cNvSpPr>
              <p:nvPr/>
            </p:nvSpPr>
            <p:spPr bwMode="auto">
              <a:xfrm>
                <a:off x="1881" y="2503"/>
                <a:ext cx="29" cy="7"/>
              </a:xfrm>
              <a:prstGeom prst="rect">
                <a:avLst/>
              </a:prstGeom>
              <a:solidFill>
                <a:srgbClr val="000000"/>
              </a:solidFill>
              <a:ln w="9525">
                <a:noFill/>
                <a:miter lim="800000"/>
                <a:headEnd/>
                <a:tailEnd/>
              </a:ln>
            </p:spPr>
            <p:txBody>
              <a:bodyPr/>
              <a:lstStyle/>
              <a:p>
                <a:endParaRPr lang="pt-PT"/>
              </a:p>
            </p:txBody>
          </p:sp>
          <p:sp>
            <p:nvSpPr>
              <p:cNvPr id="310" name="Rectangle 424"/>
              <p:cNvSpPr>
                <a:spLocks noChangeArrowheads="1"/>
              </p:cNvSpPr>
              <p:nvPr/>
            </p:nvSpPr>
            <p:spPr bwMode="auto">
              <a:xfrm>
                <a:off x="1931" y="2503"/>
                <a:ext cx="29" cy="7"/>
              </a:xfrm>
              <a:prstGeom prst="rect">
                <a:avLst/>
              </a:prstGeom>
              <a:solidFill>
                <a:srgbClr val="000000"/>
              </a:solidFill>
              <a:ln w="9525">
                <a:noFill/>
                <a:miter lim="800000"/>
                <a:headEnd/>
                <a:tailEnd/>
              </a:ln>
            </p:spPr>
            <p:txBody>
              <a:bodyPr/>
              <a:lstStyle/>
              <a:p>
                <a:endParaRPr lang="pt-PT"/>
              </a:p>
            </p:txBody>
          </p:sp>
          <p:sp>
            <p:nvSpPr>
              <p:cNvPr id="311" name="Rectangle 425"/>
              <p:cNvSpPr>
                <a:spLocks noChangeArrowheads="1"/>
              </p:cNvSpPr>
              <p:nvPr/>
            </p:nvSpPr>
            <p:spPr bwMode="auto">
              <a:xfrm>
                <a:off x="1982" y="2503"/>
                <a:ext cx="29" cy="7"/>
              </a:xfrm>
              <a:prstGeom prst="rect">
                <a:avLst/>
              </a:prstGeom>
              <a:solidFill>
                <a:srgbClr val="000000"/>
              </a:solidFill>
              <a:ln w="9525">
                <a:noFill/>
                <a:miter lim="800000"/>
                <a:headEnd/>
                <a:tailEnd/>
              </a:ln>
            </p:spPr>
            <p:txBody>
              <a:bodyPr/>
              <a:lstStyle/>
              <a:p>
                <a:endParaRPr lang="pt-PT"/>
              </a:p>
            </p:txBody>
          </p:sp>
          <p:sp>
            <p:nvSpPr>
              <p:cNvPr id="312" name="Rectangle 426"/>
              <p:cNvSpPr>
                <a:spLocks noChangeArrowheads="1"/>
              </p:cNvSpPr>
              <p:nvPr/>
            </p:nvSpPr>
            <p:spPr bwMode="auto">
              <a:xfrm>
                <a:off x="2033" y="2503"/>
                <a:ext cx="28" cy="7"/>
              </a:xfrm>
              <a:prstGeom prst="rect">
                <a:avLst/>
              </a:prstGeom>
              <a:solidFill>
                <a:srgbClr val="000000"/>
              </a:solidFill>
              <a:ln w="9525">
                <a:noFill/>
                <a:miter lim="800000"/>
                <a:headEnd/>
                <a:tailEnd/>
              </a:ln>
            </p:spPr>
            <p:txBody>
              <a:bodyPr/>
              <a:lstStyle/>
              <a:p>
                <a:endParaRPr lang="pt-PT"/>
              </a:p>
            </p:txBody>
          </p:sp>
          <p:sp>
            <p:nvSpPr>
              <p:cNvPr id="313" name="Rectangle 427"/>
              <p:cNvSpPr>
                <a:spLocks noChangeArrowheads="1"/>
              </p:cNvSpPr>
              <p:nvPr/>
            </p:nvSpPr>
            <p:spPr bwMode="auto">
              <a:xfrm>
                <a:off x="2083" y="2503"/>
                <a:ext cx="29" cy="7"/>
              </a:xfrm>
              <a:prstGeom prst="rect">
                <a:avLst/>
              </a:prstGeom>
              <a:solidFill>
                <a:srgbClr val="000000"/>
              </a:solidFill>
              <a:ln w="9525">
                <a:noFill/>
                <a:miter lim="800000"/>
                <a:headEnd/>
                <a:tailEnd/>
              </a:ln>
            </p:spPr>
            <p:txBody>
              <a:bodyPr/>
              <a:lstStyle/>
              <a:p>
                <a:endParaRPr lang="pt-PT"/>
              </a:p>
            </p:txBody>
          </p:sp>
          <p:sp>
            <p:nvSpPr>
              <p:cNvPr id="314" name="Rectangle 428"/>
              <p:cNvSpPr>
                <a:spLocks noChangeArrowheads="1"/>
              </p:cNvSpPr>
              <p:nvPr/>
            </p:nvSpPr>
            <p:spPr bwMode="auto">
              <a:xfrm>
                <a:off x="2134" y="2503"/>
                <a:ext cx="29" cy="7"/>
              </a:xfrm>
              <a:prstGeom prst="rect">
                <a:avLst/>
              </a:prstGeom>
              <a:solidFill>
                <a:srgbClr val="000000"/>
              </a:solidFill>
              <a:ln w="9525">
                <a:noFill/>
                <a:miter lim="800000"/>
                <a:headEnd/>
                <a:tailEnd/>
              </a:ln>
            </p:spPr>
            <p:txBody>
              <a:bodyPr/>
              <a:lstStyle/>
              <a:p>
                <a:endParaRPr lang="pt-PT"/>
              </a:p>
            </p:txBody>
          </p:sp>
          <p:sp>
            <p:nvSpPr>
              <p:cNvPr id="315" name="Rectangle 429"/>
              <p:cNvSpPr>
                <a:spLocks noChangeArrowheads="1"/>
              </p:cNvSpPr>
              <p:nvPr/>
            </p:nvSpPr>
            <p:spPr bwMode="auto">
              <a:xfrm>
                <a:off x="2184" y="2503"/>
                <a:ext cx="29" cy="7"/>
              </a:xfrm>
              <a:prstGeom prst="rect">
                <a:avLst/>
              </a:prstGeom>
              <a:solidFill>
                <a:srgbClr val="000000"/>
              </a:solidFill>
              <a:ln w="9525">
                <a:noFill/>
                <a:miter lim="800000"/>
                <a:headEnd/>
                <a:tailEnd/>
              </a:ln>
            </p:spPr>
            <p:txBody>
              <a:bodyPr/>
              <a:lstStyle/>
              <a:p>
                <a:endParaRPr lang="pt-PT"/>
              </a:p>
            </p:txBody>
          </p:sp>
          <p:sp>
            <p:nvSpPr>
              <p:cNvPr id="316" name="Rectangle 430"/>
              <p:cNvSpPr>
                <a:spLocks noChangeArrowheads="1"/>
              </p:cNvSpPr>
              <p:nvPr/>
            </p:nvSpPr>
            <p:spPr bwMode="auto">
              <a:xfrm>
                <a:off x="2235" y="2503"/>
                <a:ext cx="29" cy="7"/>
              </a:xfrm>
              <a:prstGeom prst="rect">
                <a:avLst/>
              </a:prstGeom>
              <a:solidFill>
                <a:srgbClr val="000000"/>
              </a:solidFill>
              <a:ln w="9525">
                <a:noFill/>
                <a:miter lim="800000"/>
                <a:headEnd/>
                <a:tailEnd/>
              </a:ln>
            </p:spPr>
            <p:txBody>
              <a:bodyPr/>
              <a:lstStyle/>
              <a:p>
                <a:endParaRPr lang="pt-PT"/>
              </a:p>
            </p:txBody>
          </p:sp>
          <p:sp>
            <p:nvSpPr>
              <p:cNvPr id="317" name="Rectangle 431"/>
              <p:cNvSpPr>
                <a:spLocks noChangeArrowheads="1"/>
              </p:cNvSpPr>
              <p:nvPr/>
            </p:nvSpPr>
            <p:spPr bwMode="auto">
              <a:xfrm>
                <a:off x="2285" y="2503"/>
                <a:ext cx="29" cy="7"/>
              </a:xfrm>
              <a:prstGeom prst="rect">
                <a:avLst/>
              </a:prstGeom>
              <a:solidFill>
                <a:srgbClr val="000000"/>
              </a:solidFill>
              <a:ln w="9525">
                <a:noFill/>
                <a:miter lim="800000"/>
                <a:headEnd/>
                <a:tailEnd/>
              </a:ln>
            </p:spPr>
            <p:txBody>
              <a:bodyPr/>
              <a:lstStyle/>
              <a:p>
                <a:endParaRPr lang="pt-PT"/>
              </a:p>
            </p:txBody>
          </p:sp>
          <p:sp>
            <p:nvSpPr>
              <p:cNvPr id="318" name="Rectangle 432"/>
              <p:cNvSpPr>
                <a:spLocks noChangeArrowheads="1"/>
              </p:cNvSpPr>
              <p:nvPr/>
            </p:nvSpPr>
            <p:spPr bwMode="auto">
              <a:xfrm>
                <a:off x="2336" y="2503"/>
                <a:ext cx="29" cy="7"/>
              </a:xfrm>
              <a:prstGeom prst="rect">
                <a:avLst/>
              </a:prstGeom>
              <a:solidFill>
                <a:srgbClr val="000000"/>
              </a:solidFill>
              <a:ln w="9525">
                <a:noFill/>
                <a:miter lim="800000"/>
                <a:headEnd/>
                <a:tailEnd/>
              </a:ln>
            </p:spPr>
            <p:txBody>
              <a:bodyPr/>
              <a:lstStyle/>
              <a:p>
                <a:endParaRPr lang="pt-PT"/>
              </a:p>
            </p:txBody>
          </p:sp>
          <p:sp>
            <p:nvSpPr>
              <p:cNvPr id="319" name="Rectangle 433"/>
              <p:cNvSpPr>
                <a:spLocks noChangeArrowheads="1"/>
              </p:cNvSpPr>
              <p:nvPr/>
            </p:nvSpPr>
            <p:spPr bwMode="auto">
              <a:xfrm>
                <a:off x="2386" y="2503"/>
                <a:ext cx="29" cy="7"/>
              </a:xfrm>
              <a:prstGeom prst="rect">
                <a:avLst/>
              </a:prstGeom>
              <a:solidFill>
                <a:srgbClr val="000000"/>
              </a:solidFill>
              <a:ln w="9525">
                <a:noFill/>
                <a:miter lim="800000"/>
                <a:headEnd/>
                <a:tailEnd/>
              </a:ln>
            </p:spPr>
            <p:txBody>
              <a:bodyPr/>
              <a:lstStyle/>
              <a:p>
                <a:endParaRPr lang="pt-PT"/>
              </a:p>
            </p:txBody>
          </p:sp>
          <p:sp>
            <p:nvSpPr>
              <p:cNvPr id="320" name="Rectangle 434"/>
              <p:cNvSpPr>
                <a:spLocks noChangeArrowheads="1"/>
              </p:cNvSpPr>
              <p:nvPr/>
            </p:nvSpPr>
            <p:spPr bwMode="auto">
              <a:xfrm>
                <a:off x="2437" y="2503"/>
                <a:ext cx="29" cy="7"/>
              </a:xfrm>
              <a:prstGeom prst="rect">
                <a:avLst/>
              </a:prstGeom>
              <a:solidFill>
                <a:srgbClr val="000000"/>
              </a:solidFill>
              <a:ln w="9525">
                <a:noFill/>
                <a:miter lim="800000"/>
                <a:headEnd/>
                <a:tailEnd/>
              </a:ln>
            </p:spPr>
            <p:txBody>
              <a:bodyPr/>
              <a:lstStyle/>
              <a:p>
                <a:endParaRPr lang="pt-PT"/>
              </a:p>
            </p:txBody>
          </p:sp>
          <p:sp>
            <p:nvSpPr>
              <p:cNvPr id="321" name="Rectangle 435"/>
              <p:cNvSpPr>
                <a:spLocks noChangeArrowheads="1"/>
              </p:cNvSpPr>
              <p:nvPr/>
            </p:nvSpPr>
            <p:spPr bwMode="auto">
              <a:xfrm>
                <a:off x="2487" y="2503"/>
                <a:ext cx="29" cy="7"/>
              </a:xfrm>
              <a:prstGeom prst="rect">
                <a:avLst/>
              </a:prstGeom>
              <a:solidFill>
                <a:srgbClr val="000000"/>
              </a:solidFill>
              <a:ln w="9525">
                <a:noFill/>
                <a:miter lim="800000"/>
                <a:headEnd/>
                <a:tailEnd/>
              </a:ln>
            </p:spPr>
            <p:txBody>
              <a:bodyPr/>
              <a:lstStyle/>
              <a:p>
                <a:endParaRPr lang="pt-PT"/>
              </a:p>
            </p:txBody>
          </p:sp>
          <p:sp>
            <p:nvSpPr>
              <p:cNvPr id="322" name="Rectangle 436"/>
              <p:cNvSpPr>
                <a:spLocks noChangeArrowheads="1"/>
              </p:cNvSpPr>
              <p:nvPr/>
            </p:nvSpPr>
            <p:spPr bwMode="auto">
              <a:xfrm>
                <a:off x="2538" y="2503"/>
                <a:ext cx="29" cy="7"/>
              </a:xfrm>
              <a:prstGeom prst="rect">
                <a:avLst/>
              </a:prstGeom>
              <a:solidFill>
                <a:srgbClr val="000000"/>
              </a:solidFill>
              <a:ln w="9525">
                <a:noFill/>
                <a:miter lim="800000"/>
                <a:headEnd/>
                <a:tailEnd/>
              </a:ln>
            </p:spPr>
            <p:txBody>
              <a:bodyPr/>
              <a:lstStyle/>
              <a:p>
                <a:endParaRPr lang="pt-PT"/>
              </a:p>
            </p:txBody>
          </p:sp>
          <p:sp>
            <p:nvSpPr>
              <p:cNvPr id="323" name="Rectangle 437"/>
              <p:cNvSpPr>
                <a:spLocks noChangeArrowheads="1"/>
              </p:cNvSpPr>
              <p:nvPr/>
            </p:nvSpPr>
            <p:spPr bwMode="auto">
              <a:xfrm>
                <a:off x="2589" y="2503"/>
                <a:ext cx="28" cy="7"/>
              </a:xfrm>
              <a:prstGeom prst="rect">
                <a:avLst/>
              </a:prstGeom>
              <a:solidFill>
                <a:srgbClr val="000000"/>
              </a:solidFill>
              <a:ln w="9525">
                <a:noFill/>
                <a:miter lim="800000"/>
                <a:headEnd/>
                <a:tailEnd/>
              </a:ln>
            </p:spPr>
            <p:txBody>
              <a:bodyPr/>
              <a:lstStyle/>
              <a:p>
                <a:endParaRPr lang="pt-PT"/>
              </a:p>
            </p:txBody>
          </p:sp>
          <p:sp>
            <p:nvSpPr>
              <p:cNvPr id="324" name="Rectangle 438"/>
              <p:cNvSpPr>
                <a:spLocks noChangeArrowheads="1"/>
              </p:cNvSpPr>
              <p:nvPr/>
            </p:nvSpPr>
            <p:spPr bwMode="auto">
              <a:xfrm>
                <a:off x="2639" y="2503"/>
                <a:ext cx="29" cy="7"/>
              </a:xfrm>
              <a:prstGeom prst="rect">
                <a:avLst/>
              </a:prstGeom>
              <a:solidFill>
                <a:srgbClr val="000000"/>
              </a:solidFill>
              <a:ln w="9525">
                <a:noFill/>
                <a:miter lim="800000"/>
                <a:headEnd/>
                <a:tailEnd/>
              </a:ln>
            </p:spPr>
            <p:txBody>
              <a:bodyPr/>
              <a:lstStyle/>
              <a:p>
                <a:endParaRPr lang="pt-PT"/>
              </a:p>
            </p:txBody>
          </p:sp>
          <p:sp>
            <p:nvSpPr>
              <p:cNvPr id="325" name="Rectangle 439"/>
              <p:cNvSpPr>
                <a:spLocks noChangeArrowheads="1"/>
              </p:cNvSpPr>
              <p:nvPr/>
            </p:nvSpPr>
            <p:spPr bwMode="auto">
              <a:xfrm>
                <a:off x="2690" y="2503"/>
                <a:ext cx="29" cy="7"/>
              </a:xfrm>
              <a:prstGeom prst="rect">
                <a:avLst/>
              </a:prstGeom>
              <a:solidFill>
                <a:srgbClr val="000000"/>
              </a:solidFill>
              <a:ln w="9525">
                <a:noFill/>
                <a:miter lim="800000"/>
                <a:headEnd/>
                <a:tailEnd/>
              </a:ln>
            </p:spPr>
            <p:txBody>
              <a:bodyPr/>
              <a:lstStyle/>
              <a:p>
                <a:endParaRPr lang="pt-PT"/>
              </a:p>
            </p:txBody>
          </p:sp>
          <p:sp>
            <p:nvSpPr>
              <p:cNvPr id="326" name="Rectangle 440"/>
              <p:cNvSpPr>
                <a:spLocks noChangeArrowheads="1"/>
              </p:cNvSpPr>
              <p:nvPr/>
            </p:nvSpPr>
            <p:spPr bwMode="auto">
              <a:xfrm>
                <a:off x="2740" y="2503"/>
                <a:ext cx="29" cy="7"/>
              </a:xfrm>
              <a:prstGeom prst="rect">
                <a:avLst/>
              </a:prstGeom>
              <a:solidFill>
                <a:srgbClr val="000000"/>
              </a:solidFill>
              <a:ln w="9525">
                <a:noFill/>
                <a:miter lim="800000"/>
                <a:headEnd/>
                <a:tailEnd/>
              </a:ln>
            </p:spPr>
            <p:txBody>
              <a:bodyPr/>
              <a:lstStyle/>
              <a:p>
                <a:endParaRPr lang="pt-PT"/>
              </a:p>
            </p:txBody>
          </p:sp>
          <p:sp>
            <p:nvSpPr>
              <p:cNvPr id="327" name="Rectangle 441"/>
              <p:cNvSpPr>
                <a:spLocks noChangeArrowheads="1"/>
              </p:cNvSpPr>
              <p:nvPr/>
            </p:nvSpPr>
            <p:spPr bwMode="auto">
              <a:xfrm>
                <a:off x="2791" y="2503"/>
                <a:ext cx="29" cy="7"/>
              </a:xfrm>
              <a:prstGeom prst="rect">
                <a:avLst/>
              </a:prstGeom>
              <a:solidFill>
                <a:srgbClr val="000000"/>
              </a:solidFill>
              <a:ln w="9525">
                <a:noFill/>
                <a:miter lim="800000"/>
                <a:headEnd/>
                <a:tailEnd/>
              </a:ln>
            </p:spPr>
            <p:txBody>
              <a:bodyPr/>
              <a:lstStyle/>
              <a:p>
                <a:endParaRPr lang="pt-PT"/>
              </a:p>
            </p:txBody>
          </p:sp>
          <p:sp>
            <p:nvSpPr>
              <p:cNvPr id="328" name="Rectangle 442"/>
              <p:cNvSpPr>
                <a:spLocks noChangeArrowheads="1"/>
              </p:cNvSpPr>
              <p:nvPr/>
            </p:nvSpPr>
            <p:spPr bwMode="auto">
              <a:xfrm>
                <a:off x="2841" y="2503"/>
                <a:ext cx="29" cy="7"/>
              </a:xfrm>
              <a:prstGeom prst="rect">
                <a:avLst/>
              </a:prstGeom>
              <a:solidFill>
                <a:srgbClr val="000000"/>
              </a:solidFill>
              <a:ln w="9525">
                <a:noFill/>
                <a:miter lim="800000"/>
                <a:headEnd/>
                <a:tailEnd/>
              </a:ln>
            </p:spPr>
            <p:txBody>
              <a:bodyPr/>
              <a:lstStyle/>
              <a:p>
                <a:endParaRPr lang="pt-PT"/>
              </a:p>
            </p:txBody>
          </p:sp>
          <p:sp>
            <p:nvSpPr>
              <p:cNvPr id="329" name="Rectangle 443"/>
              <p:cNvSpPr>
                <a:spLocks noChangeArrowheads="1"/>
              </p:cNvSpPr>
              <p:nvPr/>
            </p:nvSpPr>
            <p:spPr bwMode="auto">
              <a:xfrm>
                <a:off x="2892" y="2503"/>
                <a:ext cx="29" cy="7"/>
              </a:xfrm>
              <a:prstGeom prst="rect">
                <a:avLst/>
              </a:prstGeom>
              <a:solidFill>
                <a:srgbClr val="000000"/>
              </a:solidFill>
              <a:ln w="9525">
                <a:noFill/>
                <a:miter lim="800000"/>
                <a:headEnd/>
                <a:tailEnd/>
              </a:ln>
            </p:spPr>
            <p:txBody>
              <a:bodyPr/>
              <a:lstStyle/>
              <a:p>
                <a:endParaRPr lang="pt-PT"/>
              </a:p>
            </p:txBody>
          </p:sp>
          <p:sp>
            <p:nvSpPr>
              <p:cNvPr id="330" name="Rectangle 444"/>
              <p:cNvSpPr>
                <a:spLocks noChangeArrowheads="1"/>
              </p:cNvSpPr>
              <p:nvPr/>
            </p:nvSpPr>
            <p:spPr bwMode="auto">
              <a:xfrm>
                <a:off x="2942" y="2503"/>
                <a:ext cx="29" cy="7"/>
              </a:xfrm>
              <a:prstGeom prst="rect">
                <a:avLst/>
              </a:prstGeom>
              <a:solidFill>
                <a:srgbClr val="000000"/>
              </a:solidFill>
              <a:ln w="9525">
                <a:noFill/>
                <a:miter lim="800000"/>
                <a:headEnd/>
                <a:tailEnd/>
              </a:ln>
            </p:spPr>
            <p:txBody>
              <a:bodyPr/>
              <a:lstStyle/>
              <a:p>
                <a:endParaRPr lang="pt-PT"/>
              </a:p>
            </p:txBody>
          </p:sp>
          <p:sp>
            <p:nvSpPr>
              <p:cNvPr id="331" name="Rectangle 445"/>
              <p:cNvSpPr>
                <a:spLocks noChangeArrowheads="1"/>
              </p:cNvSpPr>
              <p:nvPr/>
            </p:nvSpPr>
            <p:spPr bwMode="auto">
              <a:xfrm>
                <a:off x="2993" y="2503"/>
                <a:ext cx="29" cy="7"/>
              </a:xfrm>
              <a:prstGeom prst="rect">
                <a:avLst/>
              </a:prstGeom>
              <a:solidFill>
                <a:srgbClr val="000000"/>
              </a:solidFill>
              <a:ln w="9525">
                <a:noFill/>
                <a:miter lim="800000"/>
                <a:headEnd/>
                <a:tailEnd/>
              </a:ln>
            </p:spPr>
            <p:txBody>
              <a:bodyPr/>
              <a:lstStyle/>
              <a:p>
                <a:endParaRPr lang="pt-PT"/>
              </a:p>
            </p:txBody>
          </p:sp>
          <p:sp>
            <p:nvSpPr>
              <p:cNvPr id="332" name="Freeform 446"/>
              <p:cNvSpPr>
                <a:spLocks/>
              </p:cNvSpPr>
              <p:nvPr/>
            </p:nvSpPr>
            <p:spPr bwMode="auto">
              <a:xfrm>
                <a:off x="3043" y="2498"/>
                <a:ext cx="27" cy="12"/>
              </a:xfrm>
              <a:custGeom>
                <a:avLst/>
                <a:gdLst/>
                <a:ahLst/>
                <a:cxnLst>
                  <a:cxn ang="0">
                    <a:pos x="0" y="5"/>
                  </a:cxn>
                  <a:cxn ang="0">
                    <a:pos x="0" y="12"/>
                  </a:cxn>
                  <a:cxn ang="0">
                    <a:pos x="22" y="12"/>
                  </a:cxn>
                  <a:cxn ang="0">
                    <a:pos x="25" y="12"/>
                  </a:cxn>
                  <a:cxn ang="0">
                    <a:pos x="27" y="7"/>
                  </a:cxn>
                  <a:cxn ang="0">
                    <a:pos x="27" y="0"/>
                  </a:cxn>
                  <a:cxn ang="0">
                    <a:pos x="20" y="0"/>
                  </a:cxn>
                  <a:cxn ang="0">
                    <a:pos x="20" y="7"/>
                  </a:cxn>
                  <a:cxn ang="0">
                    <a:pos x="22" y="7"/>
                  </a:cxn>
                  <a:cxn ang="0">
                    <a:pos x="22" y="5"/>
                  </a:cxn>
                  <a:cxn ang="0">
                    <a:pos x="0" y="5"/>
                  </a:cxn>
                </a:cxnLst>
                <a:rect l="0" t="0" r="r" b="b"/>
                <a:pathLst>
                  <a:path w="27" h="12">
                    <a:moveTo>
                      <a:pt x="0" y="5"/>
                    </a:moveTo>
                    <a:lnTo>
                      <a:pt x="0" y="12"/>
                    </a:lnTo>
                    <a:lnTo>
                      <a:pt x="22" y="12"/>
                    </a:lnTo>
                    <a:lnTo>
                      <a:pt x="25" y="12"/>
                    </a:lnTo>
                    <a:lnTo>
                      <a:pt x="27" y="7"/>
                    </a:lnTo>
                    <a:lnTo>
                      <a:pt x="27" y="0"/>
                    </a:lnTo>
                    <a:lnTo>
                      <a:pt x="20" y="0"/>
                    </a:lnTo>
                    <a:lnTo>
                      <a:pt x="20" y="7"/>
                    </a:lnTo>
                    <a:lnTo>
                      <a:pt x="22" y="7"/>
                    </a:lnTo>
                    <a:lnTo>
                      <a:pt x="22" y="5"/>
                    </a:lnTo>
                    <a:lnTo>
                      <a:pt x="0" y="5"/>
                    </a:lnTo>
                    <a:close/>
                  </a:path>
                </a:pathLst>
              </a:custGeom>
              <a:solidFill>
                <a:srgbClr val="000000"/>
              </a:solidFill>
              <a:ln w="9525">
                <a:noFill/>
                <a:round/>
                <a:headEnd/>
                <a:tailEnd/>
              </a:ln>
            </p:spPr>
            <p:txBody>
              <a:bodyPr/>
              <a:lstStyle/>
              <a:p>
                <a:endParaRPr lang="pt-PT"/>
              </a:p>
            </p:txBody>
          </p:sp>
          <p:sp>
            <p:nvSpPr>
              <p:cNvPr id="333" name="Rectangle 447"/>
              <p:cNvSpPr>
                <a:spLocks noChangeArrowheads="1"/>
              </p:cNvSpPr>
              <p:nvPr/>
            </p:nvSpPr>
            <p:spPr bwMode="auto">
              <a:xfrm>
                <a:off x="3063" y="2447"/>
                <a:ext cx="7" cy="29"/>
              </a:xfrm>
              <a:prstGeom prst="rect">
                <a:avLst/>
              </a:prstGeom>
              <a:solidFill>
                <a:srgbClr val="000000"/>
              </a:solidFill>
              <a:ln w="9525">
                <a:noFill/>
                <a:miter lim="800000"/>
                <a:headEnd/>
                <a:tailEnd/>
              </a:ln>
            </p:spPr>
            <p:txBody>
              <a:bodyPr/>
              <a:lstStyle/>
              <a:p>
                <a:endParaRPr lang="pt-PT"/>
              </a:p>
            </p:txBody>
          </p:sp>
          <p:sp>
            <p:nvSpPr>
              <p:cNvPr id="334" name="Rectangle 448"/>
              <p:cNvSpPr>
                <a:spLocks noChangeArrowheads="1"/>
              </p:cNvSpPr>
              <p:nvPr/>
            </p:nvSpPr>
            <p:spPr bwMode="auto">
              <a:xfrm>
                <a:off x="3063" y="2397"/>
                <a:ext cx="7" cy="28"/>
              </a:xfrm>
              <a:prstGeom prst="rect">
                <a:avLst/>
              </a:prstGeom>
              <a:solidFill>
                <a:srgbClr val="000000"/>
              </a:solidFill>
              <a:ln w="9525">
                <a:noFill/>
                <a:miter lim="800000"/>
                <a:headEnd/>
                <a:tailEnd/>
              </a:ln>
            </p:spPr>
            <p:txBody>
              <a:bodyPr/>
              <a:lstStyle/>
              <a:p>
                <a:endParaRPr lang="pt-PT"/>
              </a:p>
            </p:txBody>
          </p:sp>
          <p:sp>
            <p:nvSpPr>
              <p:cNvPr id="335" name="Rectangle 449"/>
              <p:cNvSpPr>
                <a:spLocks noChangeArrowheads="1"/>
              </p:cNvSpPr>
              <p:nvPr/>
            </p:nvSpPr>
            <p:spPr bwMode="auto">
              <a:xfrm>
                <a:off x="3063" y="2346"/>
                <a:ext cx="7" cy="29"/>
              </a:xfrm>
              <a:prstGeom prst="rect">
                <a:avLst/>
              </a:prstGeom>
              <a:solidFill>
                <a:srgbClr val="000000"/>
              </a:solidFill>
              <a:ln w="9525">
                <a:noFill/>
                <a:miter lim="800000"/>
                <a:headEnd/>
                <a:tailEnd/>
              </a:ln>
            </p:spPr>
            <p:txBody>
              <a:bodyPr/>
              <a:lstStyle/>
              <a:p>
                <a:endParaRPr lang="pt-PT"/>
              </a:p>
            </p:txBody>
          </p:sp>
          <p:sp>
            <p:nvSpPr>
              <p:cNvPr id="336" name="Rectangle 450"/>
              <p:cNvSpPr>
                <a:spLocks noChangeArrowheads="1"/>
              </p:cNvSpPr>
              <p:nvPr/>
            </p:nvSpPr>
            <p:spPr bwMode="auto">
              <a:xfrm>
                <a:off x="3063" y="2295"/>
                <a:ext cx="7" cy="29"/>
              </a:xfrm>
              <a:prstGeom prst="rect">
                <a:avLst/>
              </a:prstGeom>
              <a:solidFill>
                <a:srgbClr val="000000"/>
              </a:solidFill>
              <a:ln w="9525">
                <a:noFill/>
                <a:miter lim="800000"/>
                <a:headEnd/>
                <a:tailEnd/>
              </a:ln>
            </p:spPr>
            <p:txBody>
              <a:bodyPr/>
              <a:lstStyle/>
              <a:p>
                <a:endParaRPr lang="pt-PT"/>
              </a:p>
            </p:txBody>
          </p:sp>
          <p:sp>
            <p:nvSpPr>
              <p:cNvPr id="337" name="Rectangle 451"/>
              <p:cNvSpPr>
                <a:spLocks noChangeArrowheads="1"/>
              </p:cNvSpPr>
              <p:nvPr/>
            </p:nvSpPr>
            <p:spPr bwMode="auto">
              <a:xfrm>
                <a:off x="3063" y="2244"/>
                <a:ext cx="7" cy="29"/>
              </a:xfrm>
              <a:prstGeom prst="rect">
                <a:avLst/>
              </a:prstGeom>
              <a:solidFill>
                <a:srgbClr val="000000"/>
              </a:solidFill>
              <a:ln w="9525">
                <a:noFill/>
                <a:miter lim="800000"/>
                <a:headEnd/>
                <a:tailEnd/>
              </a:ln>
            </p:spPr>
            <p:txBody>
              <a:bodyPr/>
              <a:lstStyle/>
              <a:p>
                <a:endParaRPr lang="pt-PT"/>
              </a:p>
            </p:txBody>
          </p:sp>
          <p:sp>
            <p:nvSpPr>
              <p:cNvPr id="338" name="Rectangle 452"/>
              <p:cNvSpPr>
                <a:spLocks noChangeArrowheads="1"/>
              </p:cNvSpPr>
              <p:nvPr/>
            </p:nvSpPr>
            <p:spPr bwMode="auto">
              <a:xfrm>
                <a:off x="3063" y="2194"/>
                <a:ext cx="7" cy="29"/>
              </a:xfrm>
              <a:prstGeom prst="rect">
                <a:avLst/>
              </a:prstGeom>
              <a:solidFill>
                <a:srgbClr val="000000"/>
              </a:solidFill>
              <a:ln w="9525">
                <a:noFill/>
                <a:miter lim="800000"/>
                <a:headEnd/>
                <a:tailEnd/>
              </a:ln>
            </p:spPr>
            <p:txBody>
              <a:bodyPr/>
              <a:lstStyle/>
              <a:p>
                <a:endParaRPr lang="pt-PT"/>
              </a:p>
            </p:txBody>
          </p:sp>
          <p:sp>
            <p:nvSpPr>
              <p:cNvPr id="339" name="Rectangle 453"/>
              <p:cNvSpPr>
                <a:spLocks noChangeArrowheads="1"/>
              </p:cNvSpPr>
              <p:nvPr/>
            </p:nvSpPr>
            <p:spPr bwMode="auto">
              <a:xfrm>
                <a:off x="3063" y="2143"/>
                <a:ext cx="7" cy="29"/>
              </a:xfrm>
              <a:prstGeom prst="rect">
                <a:avLst/>
              </a:prstGeom>
              <a:solidFill>
                <a:srgbClr val="000000"/>
              </a:solidFill>
              <a:ln w="9525">
                <a:noFill/>
                <a:miter lim="800000"/>
                <a:headEnd/>
                <a:tailEnd/>
              </a:ln>
            </p:spPr>
            <p:txBody>
              <a:bodyPr/>
              <a:lstStyle/>
              <a:p>
                <a:endParaRPr lang="pt-PT"/>
              </a:p>
            </p:txBody>
          </p:sp>
          <p:sp>
            <p:nvSpPr>
              <p:cNvPr id="340" name="Rectangle 454"/>
              <p:cNvSpPr>
                <a:spLocks noChangeArrowheads="1"/>
              </p:cNvSpPr>
              <p:nvPr/>
            </p:nvSpPr>
            <p:spPr bwMode="auto">
              <a:xfrm>
                <a:off x="3063" y="2092"/>
                <a:ext cx="7" cy="29"/>
              </a:xfrm>
              <a:prstGeom prst="rect">
                <a:avLst/>
              </a:prstGeom>
              <a:solidFill>
                <a:srgbClr val="000000"/>
              </a:solidFill>
              <a:ln w="9525">
                <a:noFill/>
                <a:miter lim="800000"/>
                <a:headEnd/>
                <a:tailEnd/>
              </a:ln>
            </p:spPr>
            <p:txBody>
              <a:bodyPr/>
              <a:lstStyle/>
              <a:p>
                <a:endParaRPr lang="pt-PT"/>
              </a:p>
            </p:txBody>
          </p:sp>
          <p:sp>
            <p:nvSpPr>
              <p:cNvPr id="341" name="Rectangle 455"/>
              <p:cNvSpPr>
                <a:spLocks noChangeArrowheads="1"/>
              </p:cNvSpPr>
              <p:nvPr/>
            </p:nvSpPr>
            <p:spPr bwMode="auto">
              <a:xfrm>
                <a:off x="3063" y="2042"/>
                <a:ext cx="7" cy="29"/>
              </a:xfrm>
              <a:prstGeom prst="rect">
                <a:avLst/>
              </a:prstGeom>
              <a:solidFill>
                <a:srgbClr val="000000"/>
              </a:solidFill>
              <a:ln w="9525">
                <a:noFill/>
                <a:miter lim="800000"/>
                <a:headEnd/>
                <a:tailEnd/>
              </a:ln>
            </p:spPr>
            <p:txBody>
              <a:bodyPr/>
              <a:lstStyle/>
              <a:p>
                <a:endParaRPr lang="pt-PT"/>
              </a:p>
            </p:txBody>
          </p:sp>
          <p:sp>
            <p:nvSpPr>
              <p:cNvPr id="342" name="Rectangle 456"/>
              <p:cNvSpPr>
                <a:spLocks noChangeArrowheads="1"/>
              </p:cNvSpPr>
              <p:nvPr/>
            </p:nvSpPr>
            <p:spPr bwMode="auto">
              <a:xfrm>
                <a:off x="3063" y="1991"/>
                <a:ext cx="7" cy="29"/>
              </a:xfrm>
              <a:prstGeom prst="rect">
                <a:avLst/>
              </a:prstGeom>
              <a:solidFill>
                <a:srgbClr val="000000"/>
              </a:solidFill>
              <a:ln w="9525">
                <a:noFill/>
                <a:miter lim="800000"/>
                <a:headEnd/>
                <a:tailEnd/>
              </a:ln>
            </p:spPr>
            <p:txBody>
              <a:bodyPr/>
              <a:lstStyle/>
              <a:p>
                <a:endParaRPr lang="pt-PT"/>
              </a:p>
            </p:txBody>
          </p:sp>
          <p:sp>
            <p:nvSpPr>
              <p:cNvPr id="343" name="Rectangle 457"/>
              <p:cNvSpPr>
                <a:spLocks noChangeArrowheads="1"/>
              </p:cNvSpPr>
              <p:nvPr/>
            </p:nvSpPr>
            <p:spPr bwMode="auto">
              <a:xfrm>
                <a:off x="3063" y="1940"/>
                <a:ext cx="7" cy="29"/>
              </a:xfrm>
              <a:prstGeom prst="rect">
                <a:avLst/>
              </a:prstGeom>
              <a:solidFill>
                <a:srgbClr val="000000"/>
              </a:solidFill>
              <a:ln w="9525">
                <a:noFill/>
                <a:miter lim="800000"/>
                <a:headEnd/>
                <a:tailEnd/>
              </a:ln>
            </p:spPr>
            <p:txBody>
              <a:bodyPr/>
              <a:lstStyle/>
              <a:p>
                <a:endParaRPr lang="pt-PT"/>
              </a:p>
            </p:txBody>
          </p:sp>
          <p:sp>
            <p:nvSpPr>
              <p:cNvPr id="344" name="Rectangle 458"/>
              <p:cNvSpPr>
                <a:spLocks noChangeArrowheads="1"/>
              </p:cNvSpPr>
              <p:nvPr/>
            </p:nvSpPr>
            <p:spPr bwMode="auto">
              <a:xfrm>
                <a:off x="3063" y="1889"/>
                <a:ext cx="7" cy="29"/>
              </a:xfrm>
              <a:prstGeom prst="rect">
                <a:avLst/>
              </a:prstGeom>
              <a:solidFill>
                <a:srgbClr val="000000"/>
              </a:solidFill>
              <a:ln w="9525">
                <a:noFill/>
                <a:miter lim="800000"/>
                <a:headEnd/>
                <a:tailEnd/>
              </a:ln>
            </p:spPr>
            <p:txBody>
              <a:bodyPr/>
              <a:lstStyle/>
              <a:p>
                <a:endParaRPr lang="pt-PT"/>
              </a:p>
            </p:txBody>
          </p:sp>
          <p:sp>
            <p:nvSpPr>
              <p:cNvPr id="345" name="Rectangle 459"/>
              <p:cNvSpPr>
                <a:spLocks noChangeArrowheads="1"/>
              </p:cNvSpPr>
              <p:nvPr/>
            </p:nvSpPr>
            <p:spPr bwMode="auto">
              <a:xfrm>
                <a:off x="3063" y="1839"/>
                <a:ext cx="7" cy="29"/>
              </a:xfrm>
              <a:prstGeom prst="rect">
                <a:avLst/>
              </a:prstGeom>
              <a:solidFill>
                <a:srgbClr val="000000"/>
              </a:solidFill>
              <a:ln w="9525">
                <a:noFill/>
                <a:miter lim="800000"/>
                <a:headEnd/>
                <a:tailEnd/>
              </a:ln>
            </p:spPr>
            <p:txBody>
              <a:bodyPr/>
              <a:lstStyle/>
              <a:p>
                <a:endParaRPr lang="pt-PT"/>
              </a:p>
            </p:txBody>
          </p:sp>
          <p:sp>
            <p:nvSpPr>
              <p:cNvPr id="346" name="Rectangle 460"/>
              <p:cNvSpPr>
                <a:spLocks noChangeArrowheads="1"/>
              </p:cNvSpPr>
              <p:nvPr/>
            </p:nvSpPr>
            <p:spPr bwMode="auto">
              <a:xfrm>
                <a:off x="3063" y="1788"/>
                <a:ext cx="7" cy="29"/>
              </a:xfrm>
              <a:prstGeom prst="rect">
                <a:avLst/>
              </a:prstGeom>
              <a:solidFill>
                <a:srgbClr val="000000"/>
              </a:solidFill>
              <a:ln w="9525">
                <a:noFill/>
                <a:miter lim="800000"/>
                <a:headEnd/>
                <a:tailEnd/>
              </a:ln>
            </p:spPr>
            <p:txBody>
              <a:bodyPr/>
              <a:lstStyle/>
              <a:p>
                <a:endParaRPr lang="pt-PT"/>
              </a:p>
            </p:txBody>
          </p:sp>
          <p:sp>
            <p:nvSpPr>
              <p:cNvPr id="347" name="Rectangle 461"/>
              <p:cNvSpPr>
                <a:spLocks noChangeArrowheads="1"/>
              </p:cNvSpPr>
              <p:nvPr/>
            </p:nvSpPr>
            <p:spPr bwMode="auto">
              <a:xfrm>
                <a:off x="3063" y="1737"/>
                <a:ext cx="7" cy="29"/>
              </a:xfrm>
              <a:prstGeom prst="rect">
                <a:avLst/>
              </a:prstGeom>
              <a:solidFill>
                <a:srgbClr val="000000"/>
              </a:solidFill>
              <a:ln w="9525">
                <a:noFill/>
                <a:miter lim="800000"/>
                <a:headEnd/>
                <a:tailEnd/>
              </a:ln>
            </p:spPr>
            <p:txBody>
              <a:bodyPr/>
              <a:lstStyle/>
              <a:p>
                <a:endParaRPr lang="pt-PT"/>
              </a:p>
            </p:txBody>
          </p:sp>
          <p:sp>
            <p:nvSpPr>
              <p:cNvPr id="348" name="Freeform 462"/>
              <p:cNvSpPr>
                <a:spLocks/>
              </p:cNvSpPr>
              <p:nvPr/>
            </p:nvSpPr>
            <p:spPr bwMode="auto">
              <a:xfrm>
                <a:off x="3043" y="1704"/>
                <a:ext cx="27" cy="12"/>
              </a:xfrm>
              <a:custGeom>
                <a:avLst/>
                <a:gdLst/>
                <a:ahLst/>
                <a:cxnLst>
                  <a:cxn ang="0">
                    <a:pos x="20" y="12"/>
                  </a:cxn>
                  <a:cxn ang="0">
                    <a:pos x="27" y="12"/>
                  </a:cxn>
                  <a:cxn ang="0">
                    <a:pos x="27" y="4"/>
                  </a:cxn>
                  <a:cxn ang="0">
                    <a:pos x="27" y="0"/>
                  </a:cxn>
                  <a:cxn ang="0">
                    <a:pos x="22" y="0"/>
                  </a:cxn>
                  <a:cxn ang="0">
                    <a:pos x="0" y="0"/>
                  </a:cxn>
                  <a:cxn ang="0">
                    <a:pos x="0" y="9"/>
                  </a:cxn>
                  <a:cxn ang="0">
                    <a:pos x="22" y="9"/>
                  </a:cxn>
                  <a:cxn ang="0">
                    <a:pos x="22" y="4"/>
                  </a:cxn>
                  <a:cxn ang="0">
                    <a:pos x="20" y="4"/>
                  </a:cxn>
                  <a:cxn ang="0">
                    <a:pos x="20" y="12"/>
                  </a:cxn>
                </a:cxnLst>
                <a:rect l="0" t="0" r="r" b="b"/>
                <a:pathLst>
                  <a:path w="27" h="12">
                    <a:moveTo>
                      <a:pt x="20" y="12"/>
                    </a:moveTo>
                    <a:lnTo>
                      <a:pt x="27" y="12"/>
                    </a:lnTo>
                    <a:lnTo>
                      <a:pt x="27" y="4"/>
                    </a:lnTo>
                    <a:lnTo>
                      <a:pt x="27" y="0"/>
                    </a:lnTo>
                    <a:lnTo>
                      <a:pt x="22" y="0"/>
                    </a:lnTo>
                    <a:lnTo>
                      <a:pt x="0" y="0"/>
                    </a:lnTo>
                    <a:lnTo>
                      <a:pt x="0" y="9"/>
                    </a:lnTo>
                    <a:lnTo>
                      <a:pt x="22" y="9"/>
                    </a:lnTo>
                    <a:lnTo>
                      <a:pt x="22" y="4"/>
                    </a:lnTo>
                    <a:lnTo>
                      <a:pt x="20" y="4"/>
                    </a:lnTo>
                    <a:lnTo>
                      <a:pt x="20" y="12"/>
                    </a:lnTo>
                    <a:close/>
                  </a:path>
                </a:pathLst>
              </a:custGeom>
              <a:solidFill>
                <a:srgbClr val="000000"/>
              </a:solidFill>
              <a:ln w="9525">
                <a:noFill/>
                <a:round/>
                <a:headEnd/>
                <a:tailEnd/>
              </a:ln>
            </p:spPr>
            <p:txBody>
              <a:bodyPr/>
              <a:lstStyle/>
              <a:p>
                <a:endParaRPr lang="pt-PT"/>
              </a:p>
            </p:txBody>
          </p:sp>
          <p:sp>
            <p:nvSpPr>
              <p:cNvPr id="349" name="Rectangle 463"/>
              <p:cNvSpPr>
                <a:spLocks noChangeArrowheads="1"/>
              </p:cNvSpPr>
              <p:nvPr/>
            </p:nvSpPr>
            <p:spPr bwMode="auto">
              <a:xfrm>
                <a:off x="2993" y="1704"/>
                <a:ext cx="29" cy="9"/>
              </a:xfrm>
              <a:prstGeom prst="rect">
                <a:avLst/>
              </a:prstGeom>
              <a:solidFill>
                <a:srgbClr val="000000"/>
              </a:solidFill>
              <a:ln w="9525">
                <a:noFill/>
                <a:miter lim="800000"/>
                <a:headEnd/>
                <a:tailEnd/>
              </a:ln>
            </p:spPr>
            <p:txBody>
              <a:bodyPr/>
              <a:lstStyle/>
              <a:p>
                <a:endParaRPr lang="pt-PT"/>
              </a:p>
            </p:txBody>
          </p:sp>
          <p:sp>
            <p:nvSpPr>
              <p:cNvPr id="350" name="Rectangle 464"/>
              <p:cNvSpPr>
                <a:spLocks noChangeArrowheads="1"/>
              </p:cNvSpPr>
              <p:nvPr/>
            </p:nvSpPr>
            <p:spPr bwMode="auto">
              <a:xfrm>
                <a:off x="2942" y="1704"/>
                <a:ext cx="29" cy="9"/>
              </a:xfrm>
              <a:prstGeom prst="rect">
                <a:avLst/>
              </a:prstGeom>
              <a:solidFill>
                <a:srgbClr val="000000"/>
              </a:solidFill>
              <a:ln w="9525">
                <a:noFill/>
                <a:miter lim="800000"/>
                <a:headEnd/>
                <a:tailEnd/>
              </a:ln>
            </p:spPr>
            <p:txBody>
              <a:bodyPr/>
              <a:lstStyle/>
              <a:p>
                <a:endParaRPr lang="pt-PT"/>
              </a:p>
            </p:txBody>
          </p:sp>
          <p:sp>
            <p:nvSpPr>
              <p:cNvPr id="351" name="Rectangle 465"/>
              <p:cNvSpPr>
                <a:spLocks noChangeArrowheads="1"/>
              </p:cNvSpPr>
              <p:nvPr/>
            </p:nvSpPr>
            <p:spPr bwMode="auto">
              <a:xfrm>
                <a:off x="2892" y="1704"/>
                <a:ext cx="29" cy="9"/>
              </a:xfrm>
              <a:prstGeom prst="rect">
                <a:avLst/>
              </a:prstGeom>
              <a:solidFill>
                <a:srgbClr val="000000"/>
              </a:solidFill>
              <a:ln w="9525">
                <a:noFill/>
                <a:miter lim="800000"/>
                <a:headEnd/>
                <a:tailEnd/>
              </a:ln>
            </p:spPr>
            <p:txBody>
              <a:bodyPr/>
              <a:lstStyle/>
              <a:p>
                <a:endParaRPr lang="pt-PT"/>
              </a:p>
            </p:txBody>
          </p:sp>
          <p:sp>
            <p:nvSpPr>
              <p:cNvPr id="352" name="Rectangle 466"/>
              <p:cNvSpPr>
                <a:spLocks noChangeArrowheads="1"/>
              </p:cNvSpPr>
              <p:nvPr/>
            </p:nvSpPr>
            <p:spPr bwMode="auto">
              <a:xfrm>
                <a:off x="2841" y="1704"/>
                <a:ext cx="29" cy="9"/>
              </a:xfrm>
              <a:prstGeom prst="rect">
                <a:avLst/>
              </a:prstGeom>
              <a:solidFill>
                <a:srgbClr val="000000"/>
              </a:solidFill>
              <a:ln w="9525">
                <a:noFill/>
                <a:miter lim="800000"/>
                <a:headEnd/>
                <a:tailEnd/>
              </a:ln>
            </p:spPr>
            <p:txBody>
              <a:bodyPr/>
              <a:lstStyle/>
              <a:p>
                <a:endParaRPr lang="pt-PT"/>
              </a:p>
            </p:txBody>
          </p:sp>
          <p:sp>
            <p:nvSpPr>
              <p:cNvPr id="353" name="Rectangle 467"/>
              <p:cNvSpPr>
                <a:spLocks noChangeArrowheads="1"/>
              </p:cNvSpPr>
              <p:nvPr/>
            </p:nvSpPr>
            <p:spPr bwMode="auto">
              <a:xfrm>
                <a:off x="2791" y="1704"/>
                <a:ext cx="29" cy="9"/>
              </a:xfrm>
              <a:prstGeom prst="rect">
                <a:avLst/>
              </a:prstGeom>
              <a:solidFill>
                <a:srgbClr val="000000"/>
              </a:solidFill>
              <a:ln w="9525">
                <a:noFill/>
                <a:miter lim="800000"/>
                <a:headEnd/>
                <a:tailEnd/>
              </a:ln>
            </p:spPr>
            <p:txBody>
              <a:bodyPr/>
              <a:lstStyle/>
              <a:p>
                <a:endParaRPr lang="pt-PT"/>
              </a:p>
            </p:txBody>
          </p:sp>
          <p:sp>
            <p:nvSpPr>
              <p:cNvPr id="354" name="Rectangle 468"/>
              <p:cNvSpPr>
                <a:spLocks noChangeArrowheads="1"/>
              </p:cNvSpPr>
              <p:nvPr/>
            </p:nvSpPr>
            <p:spPr bwMode="auto">
              <a:xfrm>
                <a:off x="2740" y="1704"/>
                <a:ext cx="29" cy="9"/>
              </a:xfrm>
              <a:prstGeom prst="rect">
                <a:avLst/>
              </a:prstGeom>
              <a:solidFill>
                <a:srgbClr val="000000"/>
              </a:solidFill>
              <a:ln w="9525">
                <a:noFill/>
                <a:miter lim="800000"/>
                <a:headEnd/>
                <a:tailEnd/>
              </a:ln>
            </p:spPr>
            <p:txBody>
              <a:bodyPr/>
              <a:lstStyle/>
              <a:p>
                <a:endParaRPr lang="pt-PT"/>
              </a:p>
            </p:txBody>
          </p:sp>
          <p:sp>
            <p:nvSpPr>
              <p:cNvPr id="355" name="Rectangle 469"/>
              <p:cNvSpPr>
                <a:spLocks noChangeArrowheads="1"/>
              </p:cNvSpPr>
              <p:nvPr/>
            </p:nvSpPr>
            <p:spPr bwMode="auto">
              <a:xfrm>
                <a:off x="2690" y="1704"/>
                <a:ext cx="29" cy="9"/>
              </a:xfrm>
              <a:prstGeom prst="rect">
                <a:avLst/>
              </a:prstGeom>
              <a:solidFill>
                <a:srgbClr val="000000"/>
              </a:solidFill>
              <a:ln w="9525">
                <a:noFill/>
                <a:miter lim="800000"/>
                <a:headEnd/>
                <a:tailEnd/>
              </a:ln>
            </p:spPr>
            <p:txBody>
              <a:bodyPr/>
              <a:lstStyle/>
              <a:p>
                <a:endParaRPr lang="pt-PT"/>
              </a:p>
            </p:txBody>
          </p:sp>
          <p:sp>
            <p:nvSpPr>
              <p:cNvPr id="356" name="Rectangle 470"/>
              <p:cNvSpPr>
                <a:spLocks noChangeArrowheads="1"/>
              </p:cNvSpPr>
              <p:nvPr/>
            </p:nvSpPr>
            <p:spPr bwMode="auto">
              <a:xfrm>
                <a:off x="2639" y="1704"/>
                <a:ext cx="29" cy="9"/>
              </a:xfrm>
              <a:prstGeom prst="rect">
                <a:avLst/>
              </a:prstGeom>
              <a:solidFill>
                <a:srgbClr val="000000"/>
              </a:solidFill>
              <a:ln w="9525">
                <a:noFill/>
                <a:miter lim="800000"/>
                <a:headEnd/>
                <a:tailEnd/>
              </a:ln>
            </p:spPr>
            <p:txBody>
              <a:bodyPr/>
              <a:lstStyle/>
              <a:p>
                <a:endParaRPr lang="pt-PT"/>
              </a:p>
            </p:txBody>
          </p:sp>
          <p:sp>
            <p:nvSpPr>
              <p:cNvPr id="357" name="Rectangle 471"/>
              <p:cNvSpPr>
                <a:spLocks noChangeArrowheads="1"/>
              </p:cNvSpPr>
              <p:nvPr/>
            </p:nvSpPr>
            <p:spPr bwMode="auto">
              <a:xfrm>
                <a:off x="2589" y="1704"/>
                <a:ext cx="28" cy="9"/>
              </a:xfrm>
              <a:prstGeom prst="rect">
                <a:avLst/>
              </a:prstGeom>
              <a:solidFill>
                <a:srgbClr val="000000"/>
              </a:solidFill>
              <a:ln w="9525">
                <a:noFill/>
                <a:miter lim="800000"/>
                <a:headEnd/>
                <a:tailEnd/>
              </a:ln>
            </p:spPr>
            <p:txBody>
              <a:bodyPr/>
              <a:lstStyle/>
              <a:p>
                <a:endParaRPr lang="pt-PT"/>
              </a:p>
            </p:txBody>
          </p:sp>
          <p:sp>
            <p:nvSpPr>
              <p:cNvPr id="358" name="Rectangle 472"/>
              <p:cNvSpPr>
                <a:spLocks noChangeArrowheads="1"/>
              </p:cNvSpPr>
              <p:nvPr/>
            </p:nvSpPr>
            <p:spPr bwMode="auto">
              <a:xfrm>
                <a:off x="2538" y="1704"/>
                <a:ext cx="29" cy="9"/>
              </a:xfrm>
              <a:prstGeom prst="rect">
                <a:avLst/>
              </a:prstGeom>
              <a:solidFill>
                <a:srgbClr val="000000"/>
              </a:solidFill>
              <a:ln w="9525">
                <a:noFill/>
                <a:miter lim="800000"/>
                <a:headEnd/>
                <a:tailEnd/>
              </a:ln>
            </p:spPr>
            <p:txBody>
              <a:bodyPr/>
              <a:lstStyle/>
              <a:p>
                <a:endParaRPr lang="pt-PT"/>
              </a:p>
            </p:txBody>
          </p:sp>
          <p:sp>
            <p:nvSpPr>
              <p:cNvPr id="359" name="Rectangle 473"/>
              <p:cNvSpPr>
                <a:spLocks noChangeArrowheads="1"/>
              </p:cNvSpPr>
              <p:nvPr/>
            </p:nvSpPr>
            <p:spPr bwMode="auto">
              <a:xfrm>
                <a:off x="2487" y="1704"/>
                <a:ext cx="29" cy="9"/>
              </a:xfrm>
              <a:prstGeom prst="rect">
                <a:avLst/>
              </a:prstGeom>
              <a:solidFill>
                <a:srgbClr val="000000"/>
              </a:solidFill>
              <a:ln w="9525">
                <a:noFill/>
                <a:miter lim="800000"/>
                <a:headEnd/>
                <a:tailEnd/>
              </a:ln>
            </p:spPr>
            <p:txBody>
              <a:bodyPr/>
              <a:lstStyle/>
              <a:p>
                <a:endParaRPr lang="pt-PT"/>
              </a:p>
            </p:txBody>
          </p:sp>
          <p:sp>
            <p:nvSpPr>
              <p:cNvPr id="360" name="Rectangle 474"/>
              <p:cNvSpPr>
                <a:spLocks noChangeArrowheads="1"/>
              </p:cNvSpPr>
              <p:nvPr/>
            </p:nvSpPr>
            <p:spPr bwMode="auto">
              <a:xfrm>
                <a:off x="2437" y="1704"/>
                <a:ext cx="29" cy="9"/>
              </a:xfrm>
              <a:prstGeom prst="rect">
                <a:avLst/>
              </a:prstGeom>
              <a:solidFill>
                <a:srgbClr val="000000"/>
              </a:solidFill>
              <a:ln w="9525">
                <a:noFill/>
                <a:miter lim="800000"/>
                <a:headEnd/>
                <a:tailEnd/>
              </a:ln>
            </p:spPr>
            <p:txBody>
              <a:bodyPr/>
              <a:lstStyle/>
              <a:p>
                <a:endParaRPr lang="pt-PT"/>
              </a:p>
            </p:txBody>
          </p:sp>
          <p:sp>
            <p:nvSpPr>
              <p:cNvPr id="361" name="Rectangle 475"/>
              <p:cNvSpPr>
                <a:spLocks noChangeArrowheads="1"/>
              </p:cNvSpPr>
              <p:nvPr/>
            </p:nvSpPr>
            <p:spPr bwMode="auto">
              <a:xfrm>
                <a:off x="2386" y="1704"/>
                <a:ext cx="29" cy="9"/>
              </a:xfrm>
              <a:prstGeom prst="rect">
                <a:avLst/>
              </a:prstGeom>
              <a:solidFill>
                <a:srgbClr val="000000"/>
              </a:solidFill>
              <a:ln w="9525">
                <a:noFill/>
                <a:miter lim="800000"/>
                <a:headEnd/>
                <a:tailEnd/>
              </a:ln>
            </p:spPr>
            <p:txBody>
              <a:bodyPr/>
              <a:lstStyle/>
              <a:p>
                <a:endParaRPr lang="pt-PT"/>
              </a:p>
            </p:txBody>
          </p:sp>
          <p:sp>
            <p:nvSpPr>
              <p:cNvPr id="362" name="Rectangle 476"/>
              <p:cNvSpPr>
                <a:spLocks noChangeArrowheads="1"/>
              </p:cNvSpPr>
              <p:nvPr/>
            </p:nvSpPr>
            <p:spPr bwMode="auto">
              <a:xfrm>
                <a:off x="2336" y="1704"/>
                <a:ext cx="29" cy="9"/>
              </a:xfrm>
              <a:prstGeom prst="rect">
                <a:avLst/>
              </a:prstGeom>
              <a:solidFill>
                <a:srgbClr val="000000"/>
              </a:solidFill>
              <a:ln w="9525">
                <a:noFill/>
                <a:miter lim="800000"/>
                <a:headEnd/>
                <a:tailEnd/>
              </a:ln>
            </p:spPr>
            <p:txBody>
              <a:bodyPr/>
              <a:lstStyle/>
              <a:p>
                <a:endParaRPr lang="pt-PT"/>
              </a:p>
            </p:txBody>
          </p:sp>
          <p:sp>
            <p:nvSpPr>
              <p:cNvPr id="363" name="Rectangle 477"/>
              <p:cNvSpPr>
                <a:spLocks noChangeArrowheads="1"/>
              </p:cNvSpPr>
              <p:nvPr/>
            </p:nvSpPr>
            <p:spPr bwMode="auto">
              <a:xfrm>
                <a:off x="2285" y="1704"/>
                <a:ext cx="29" cy="9"/>
              </a:xfrm>
              <a:prstGeom prst="rect">
                <a:avLst/>
              </a:prstGeom>
              <a:solidFill>
                <a:srgbClr val="000000"/>
              </a:solidFill>
              <a:ln w="9525">
                <a:noFill/>
                <a:miter lim="800000"/>
                <a:headEnd/>
                <a:tailEnd/>
              </a:ln>
            </p:spPr>
            <p:txBody>
              <a:bodyPr/>
              <a:lstStyle/>
              <a:p>
                <a:endParaRPr lang="pt-PT"/>
              </a:p>
            </p:txBody>
          </p:sp>
          <p:sp>
            <p:nvSpPr>
              <p:cNvPr id="364" name="Rectangle 478"/>
              <p:cNvSpPr>
                <a:spLocks noChangeArrowheads="1"/>
              </p:cNvSpPr>
              <p:nvPr/>
            </p:nvSpPr>
            <p:spPr bwMode="auto">
              <a:xfrm>
                <a:off x="2235" y="1704"/>
                <a:ext cx="29" cy="9"/>
              </a:xfrm>
              <a:prstGeom prst="rect">
                <a:avLst/>
              </a:prstGeom>
              <a:solidFill>
                <a:srgbClr val="000000"/>
              </a:solidFill>
              <a:ln w="9525">
                <a:noFill/>
                <a:miter lim="800000"/>
                <a:headEnd/>
                <a:tailEnd/>
              </a:ln>
            </p:spPr>
            <p:txBody>
              <a:bodyPr/>
              <a:lstStyle/>
              <a:p>
                <a:endParaRPr lang="pt-PT"/>
              </a:p>
            </p:txBody>
          </p:sp>
          <p:sp>
            <p:nvSpPr>
              <p:cNvPr id="365" name="Rectangle 479"/>
              <p:cNvSpPr>
                <a:spLocks noChangeArrowheads="1"/>
              </p:cNvSpPr>
              <p:nvPr/>
            </p:nvSpPr>
            <p:spPr bwMode="auto">
              <a:xfrm>
                <a:off x="2184" y="1704"/>
                <a:ext cx="29" cy="9"/>
              </a:xfrm>
              <a:prstGeom prst="rect">
                <a:avLst/>
              </a:prstGeom>
              <a:solidFill>
                <a:srgbClr val="000000"/>
              </a:solidFill>
              <a:ln w="9525">
                <a:noFill/>
                <a:miter lim="800000"/>
                <a:headEnd/>
                <a:tailEnd/>
              </a:ln>
            </p:spPr>
            <p:txBody>
              <a:bodyPr/>
              <a:lstStyle/>
              <a:p>
                <a:endParaRPr lang="pt-PT"/>
              </a:p>
            </p:txBody>
          </p:sp>
          <p:sp>
            <p:nvSpPr>
              <p:cNvPr id="366" name="Rectangle 480"/>
              <p:cNvSpPr>
                <a:spLocks noChangeArrowheads="1"/>
              </p:cNvSpPr>
              <p:nvPr/>
            </p:nvSpPr>
            <p:spPr bwMode="auto">
              <a:xfrm>
                <a:off x="2134" y="1704"/>
                <a:ext cx="29" cy="9"/>
              </a:xfrm>
              <a:prstGeom prst="rect">
                <a:avLst/>
              </a:prstGeom>
              <a:solidFill>
                <a:srgbClr val="000000"/>
              </a:solidFill>
              <a:ln w="9525">
                <a:noFill/>
                <a:miter lim="800000"/>
                <a:headEnd/>
                <a:tailEnd/>
              </a:ln>
            </p:spPr>
            <p:txBody>
              <a:bodyPr/>
              <a:lstStyle/>
              <a:p>
                <a:endParaRPr lang="pt-PT"/>
              </a:p>
            </p:txBody>
          </p:sp>
          <p:sp>
            <p:nvSpPr>
              <p:cNvPr id="367" name="Rectangle 481"/>
              <p:cNvSpPr>
                <a:spLocks noChangeArrowheads="1"/>
              </p:cNvSpPr>
              <p:nvPr/>
            </p:nvSpPr>
            <p:spPr bwMode="auto">
              <a:xfrm>
                <a:off x="2083" y="1704"/>
                <a:ext cx="29" cy="9"/>
              </a:xfrm>
              <a:prstGeom prst="rect">
                <a:avLst/>
              </a:prstGeom>
              <a:solidFill>
                <a:srgbClr val="000000"/>
              </a:solidFill>
              <a:ln w="9525">
                <a:noFill/>
                <a:miter lim="800000"/>
                <a:headEnd/>
                <a:tailEnd/>
              </a:ln>
            </p:spPr>
            <p:txBody>
              <a:bodyPr/>
              <a:lstStyle/>
              <a:p>
                <a:endParaRPr lang="pt-PT"/>
              </a:p>
            </p:txBody>
          </p:sp>
          <p:sp>
            <p:nvSpPr>
              <p:cNvPr id="368" name="Rectangle 482"/>
              <p:cNvSpPr>
                <a:spLocks noChangeArrowheads="1"/>
              </p:cNvSpPr>
              <p:nvPr/>
            </p:nvSpPr>
            <p:spPr bwMode="auto">
              <a:xfrm>
                <a:off x="2033" y="1704"/>
                <a:ext cx="28" cy="9"/>
              </a:xfrm>
              <a:prstGeom prst="rect">
                <a:avLst/>
              </a:prstGeom>
              <a:solidFill>
                <a:srgbClr val="000000"/>
              </a:solidFill>
              <a:ln w="9525">
                <a:noFill/>
                <a:miter lim="800000"/>
                <a:headEnd/>
                <a:tailEnd/>
              </a:ln>
            </p:spPr>
            <p:txBody>
              <a:bodyPr/>
              <a:lstStyle/>
              <a:p>
                <a:endParaRPr lang="pt-PT"/>
              </a:p>
            </p:txBody>
          </p:sp>
          <p:sp>
            <p:nvSpPr>
              <p:cNvPr id="369" name="Rectangle 483"/>
              <p:cNvSpPr>
                <a:spLocks noChangeArrowheads="1"/>
              </p:cNvSpPr>
              <p:nvPr/>
            </p:nvSpPr>
            <p:spPr bwMode="auto">
              <a:xfrm>
                <a:off x="1982" y="1704"/>
                <a:ext cx="29" cy="9"/>
              </a:xfrm>
              <a:prstGeom prst="rect">
                <a:avLst/>
              </a:prstGeom>
              <a:solidFill>
                <a:srgbClr val="000000"/>
              </a:solidFill>
              <a:ln w="9525">
                <a:noFill/>
                <a:miter lim="800000"/>
                <a:headEnd/>
                <a:tailEnd/>
              </a:ln>
            </p:spPr>
            <p:txBody>
              <a:bodyPr/>
              <a:lstStyle/>
              <a:p>
                <a:endParaRPr lang="pt-PT"/>
              </a:p>
            </p:txBody>
          </p:sp>
          <p:sp>
            <p:nvSpPr>
              <p:cNvPr id="370" name="Rectangle 484"/>
              <p:cNvSpPr>
                <a:spLocks noChangeArrowheads="1"/>
              </p:cNvSpPr>
              <p:nvPr/>
            </p:nvSpPr>
            <p:spPr bwMode="auto">
              <a:xfrm>
                <a:off x="1931" y="1704"/>
                <a:ext cx="29" cy="9"/>
              </a:xfrm>
              <a:prstGeom prst="rect">
                <a:avLst/>
              </a:prstGeom>
              <a:solidFill>
                <a:srgbClr val="000000"/>
              </a:solidFill>
              <a:ln w="9525">
                <a:noFill/>
                <a:miter lim="800000"/>
                <a:headEnd/>
                <a:tailEnd/>
              </a:ln>
            </p:spPr>
            <p:txBody>
              <a:bodyPr/>
              <a:lstStyle/>
              <a:p>
                <a:endParaRPr lang="pt-PT"/>
              </a:p>
            </p:txBody>
          </p:sp>
          <p:sp>
            <p:nvSpPr>
              <p:cNvPr id="371" name="Rectangle 485"/>
              <p:cNvSpPr>
                <a:spLocks noChangeArrowheads="1"/>
              </p:cNvSpPr>
              <p:nvPr/>
            </p:nvSpPr>
            <p:spPr bwMode="auto">
              <a:xfrm>
                <a:off x="1881" y="1704"/>
                <a:ext cx="29" cy="9"/>
              </a:xfrm>
              <a:prstGeom prst="rect">
                <a:avLst/>
              </a:prstGeom>
              <a:solidFill>
                <a:srgbClr val="000000"/>
              </a:solidFill>
              <a:ln w="9525">
                <a:noFill/>
                <a:miter lim="800000"/>
                <a:headEnd/>
                <a:tailEnd/>
              </a:ln>
            </p:spPr>
            <p:txBody>
              <a:bodyPr/>
              <a:lstStyle/>
              <a:p>
                <a:endParaRPr lang="pt-PT"/>
              </a:p>
            </p:txBody>
          </p:sp>
          <p:sp>
            <p:nvSpPr>
              <p:cNvPr id="372" name="Rectangle 486"/>
              <p:cNvSpPr>
                <a:spLocks noChangeArrowheads="1"/>
              </p:cNvSpPr>
              <p:nvPr/>
            </p:nvSpPr>
            <p:spPr bwMode="auto">
              <a:xfrm>
                <a:off x="1830" y="1704"/>
                <a:ext cx="29" cy="9"/>
              </a:xfrm>
              <a:prstGeom prst="rect">
                <a:avLst/>
              </a:prstGeom>
              <a:solidFill>
                <a:srgbClr val="000000"/>
              </a:solidFill>
              <a:ln w="9525">
                <a:noFill/>
                <a:miter lim="800000"/>
                <a:headEnd/>
                <a:tailEnd/>
              </a:ln>
            </p:spPr>
            <p:txBody>
              <a:bodyPr/>
              <a:lstStyle/>
              <a:p>
                <a:endParaRPr lang="pt-PT"/>
              </a:p>
            </p:txBody>
          </p:sp>
          <p:sp>
            <p:nvSpPr>
              <p:cNvPr id="373" name="Rectangle 487"/>
              <p:cNvSpPr>
                <a:spLocks noChangeArrowheads="1"/>
              </p:cNvSpPr>
              <p:nvPr/>
            </p:nvSpPr>
            <p:spPr bwMode="auto">
              <a:xfrm>
                <a:off x="1780" y="1704"/>
                <a:ext cx="29" cy="9"/>
              </a:xfrm>
              <a:prstGeom prst="rect">
                <a:avLst/>
              </a:prstGeom>
              <a:solidFill>
                <a:srgbClr val="000000"/>
              </a:solidFill>
              <a:ln w="9525">
                <a:noFill/>
                <a:miter lim="800000"/>
                <a:headEnd/>
                <a:tailEnd/>
              </a:ln>
            </p:spPr>
            <p:txBody>
              <a:bodyPr/>
              <a:lstStyle/>
              <a:p>
                <a:endParaRPr lang="pt-PT"/>
              </a:p>
            </p:txBody>
          </p:sp>
          <p:sp>
            <p:nvSpPr>
              <p:cNvPr id="374" name="Rectangle 488"/>
              <p:cNvSpPr>
                <a:spLocks noChangeArrowheads="1"/>
              </p:cNvSpPr>
              <p:nvPr/>
            </p:nvSpPr>
            <p:spPr bwMode="auto">
              <a:xfrm>
                <a:off x="1729" y="1704"/>
                <a:ext cx="29" cy="9"/>
              </a:xfrm>
              <a:prstGeom prst="rect">
                <a:avLst/>
              </a:prstGeom>
              <a:solidFill>
                <a:srgbClr val="000000"/>
              </a:solidFill>
              <a:ln w="9525">
                <a:noFill/>
                <a:miter lim="800000"/>
                <a:headEnd/>
                <a:tailEnd/>
              </a:ln>
            </p:spPr>
            <p:txBody>
              <a:bodyPr/>
              <a:lstStyle/>
              <a:p>
                <a:endParaRPr lang="pt-PT"/>
              </a:p>
            </p:txBody>
          </p:sp>
          <p:sp>
            <p:nvSpPr>
              <p:cNvPr id="375" name="Rectangle 489"/>
              <p:cNvSpPr>
                <a:spLocks noChangeArrowheads="1"/>
              </p:cNvSpPr>
              <p:nvPr/>
            </p:nvSpPr>
            <p:spPr bwMode="auto">
              <a:xfrm>
                <a:off x="1679" y="1704"/>
                <a:ext cx="29" cy="9"/>
              </a:xfrm>
              <a:prstGeom prst="rect">
                <a:avLst/>
              </a:prstGeom>
              <a:solidFill>
                <a:srgbClr val="000000"/>
              </a:solidFill>
              <a:ln w="9525">
                <a:noFill/>
                <a:miter lim="800000"/>
                <a:headEnd/>
                <a:tailEnd/>
              </a:ln>
            </p:spPr>
            <p:txBody>
              <a:bodyPr/>
              <a:lstStyle/>
              <a:p>
                <a:endParaRPr lang="pt-PT"/>
              </a:p>
            </p:txBody>
          </p:sp>
          <p:sp>
            <p:nvSpPr>
              <p:cNvPr id="376" name="Rectangle 490"/>
              <p:cNvSpPr>
                <a:spLocks noChangeArrowheads="1"/>
              </p:cNvSpPr>
              <p:nvPr/>
            </p:nvSpPr>
            <p:spPr bwMode="auto">
              <a:xfrm>
                <a:off x="1628" y="1704"/>
                <a:ext cx="29" cy="9"/>
              </a:xfrm>
              <a:prstGeom prst="rect">
                <a:avLst/>
              </a:prstGeom>
              <a:solidFill>
                <a:srgbClr val="000000"/>
              </a:solidFill>
              <a:ln w="9525">
                <a:noFill/>
                <a:miter lim="800000"/>
                <a:headEnd/>
                <a:tailEnd/>
              </a:ln>
            </p:spPr>
            <p:txBody>
              <a:bodyPr/>
              <a:lstStyle/>
              <a:p>
                <a:endParaRPr lang="pt-PT"/>
              </a:p>
            </p:txBody>
          </p:sp>
          <p:sp>
            <p:nvSpPr>
              <p:cNvPr id="377" name="Rectangle 491"/>
              <p:cNvSpPr>
                <a:spLocks noChangeArrowheads="1"/>
              </p:cNvSpPr>
              <p:nvPr/>
            </p:nvSpPr>
            <p:spPr bwMode="auto">
              <a:xfrm>
                <a:off x="1578" y="1704"/>
                <a:ext cx="29" cy="9"/>
              </a:xfrm>
              <a:prstGeom prst="rect">
                <a:avLst/>
              </a:prstGeom>
              <a:solidFill>
                <a:srgbClr val="000000"/>
              </a:solidFill>
              <a:ln w="9525">
                <a:noFill/>
                <a:miter lim="800000"/>
                <a:headEnd/>
                <a:tailEnd/>
              </a:ln>
            </p:spPr>
            <p:txBody>
              <a:bodyPr/>
              <a:lstStyle/>
              <a:p>
                <a:endParaRPr lang="pt-PT"/>
              </a:p>
            </p:txBody>
          </p:sp>
          <p:sp>
            <p:nvSpPr>
              <p:cNvPr id="378" name="Rectangle 492"/>
              <p:cNvSpPr>
                <a:spLocks noChangeArrowheads="1"/>
              </p:cNvSpPr>
              <p:nvPr/>
            </p:nvSpPr>
            <p:spPr bwMode="auto">
              <a:xfrm>
                <a:off x="1527" y="1704"/>
                <a:ext cx="29" cy="9"/>
              </a:xfrm>
              <a:prstGeom prst="rect">
                <a:avLst/>
              </a:prstGeom>
              <a:solidFill>
                <a:srgbClr val="000000"/>
              </a:solidFill>
              <a:ln w="9525">
                <a:noFill/>
                <a:miter lim="800000"/>
                <a:headEnd/>
                <a:tailEnd/>
              </a:ln>
            </p:spPr>
            <p:txBody>
              <a:bodyPr/>
              <a:lstStyle/>
              <a:p>
                <a:endParaRPr lang="pt-PT"/>
              </a:p>
            </p:txBody>
          </p:sp>
          <p:sp>
            <p:nvSpPr>
              <p:cNvPr id="379" name="Rectangle 493"/>
              <p:cNvSpPr>
                <a:spLocks noChangeArrowheads="1"/>
              </p:cNvSpPr>
              <p:nvPr/>
            </p:nvSpPr>
            <p:spPr bwMode="auto">
              <a:xfrm>
                <a:off x="1477" y="1704"/>
                <a:ext cx="28" cy="9"/>
              </a:xfrm>
              <a:prstGeom prst="rect">
                <a:avLst/>
              </a:prstGeom>
              <a:solidFill>
                <a:srgbClr val="000000"/>
              </a:solidFill>
              <a:ln w="9525">
                <a:noFill/>
                <a:miter lim="800000"/>
                <a:headEnd/>
                <a:tailEnd/>
              </a:ln>
            </p:spPr>
            <p:txBody>
              <a:bodyPr/>
              <a:lstStyle/>
              <a:p>
                <a:endParaRPr lang="pt-PT"/>
              </a:p>
            </p:txBody>
          </p:sp>
          <p:sp>
            <p:nvSpPr>
              <p:cNvPr id="380" name="Rectangle 494"/>
              <p:cNvSpPr>
                <a:spLocks noChangeArrowheads="1"/>
              </p:cNvSpPr>
              <p:nvPr/>
            </p:nvSpPr>
            <p:spPr bwMode="auto">
              <a:xfrm>
                <a:off x="1426" y="1704"/>
                <a:ext cx="29" cy="9"/>
              </a:xfrm>
              <a:prstGeom prst="rect">
                <a:avLst/>
              </a:prstGeom>
              <a:solidFill>
                <a:srgbClr val="000000"/>
              </a:solidFill>
              <a:ln w="9525">
                <a:noFill/>
                <a:miter lim="800000"/>
                <a:headEnd/>
                <a:tailEnd/>
              </a:ln>
            </p:spPr>
            <p:txBody>
              <a:bodyPr/>
              <a:lstStyle/>
              <a:p>
                <a:endParaRPr lang="pt-PT"/>
              </a:p>
            </p:txBody>
          </p:sp>
          <p:sp>
            <p:nvSpPr>
              <p:cNvPr id="381" name="Rectangle 495"/>
              <p:cNvSpPr>
                <a:spLocks noChangeArrowheads="1"/>
              </p:cNvSpPr>
              <p:nvPr/>
            </p:nvSpPr>
            <p:spPr bwMode="auto">
              <a:xfrm>
                <a:off x="1375" y="1704"/>
                <a:ext cx="29" cy="9"/>
              </a:xfrm>
              <a:prstGeom prst="rect">
                <a:avLst/>
              </a:prstGeom>
              <a:solidFill>
                <a:srgbClr val="000000"/>
              </a:solidFill>
              <a:ln w="9525">
                <a:noFill/>
                <a:miter lim="800000"/>
                <a:headEnd/>
                <a:tailEnd/>
              </a:ln>
            </p:spPr>
            <p:txBody>
              <a:bodyPr/>
              <a:lstStyle/>
              <a:p>
                <a:endParaRPr lang="pt-PT"/>
              </a:p>
            </p:txBody>
          </p:sp>
          <p:sp>
            <p:nvSpPr>
              <p:cNvPr id="382" name="Rectangle 496"/>
              <p:cNvSpPr>
                <a:spLocks noChangeArrowheads="1"/>
              </p:cNvSpPr>
              <p:nvPr/>
            </p:nvSpPr>
            <p:spPr bwMode="auto">
              <a:xfrm>
                <a:off x="1325" y="1704"/>
                <a:ext cx="29" cy="9"/>
              </a:xfrm>
              <a:prstGeom prst="rect">
                <a:avLst/>
              </a:prstGeom>
              <a:solidFill>
                <a:srgbClr val="000000"/>
              </a:solidFill>
              <a:ln w="9525">
                <a:noFill/>
                <a:miter lim="800000"/>
                <a:headEnd/>
                <a:tailEnd/>
              </a:ln>
            </p:spPr>
            <p:txBody>
              <a:bodyPr/>
              <a:lstStyle/>
              <a:p>
                <a:endParaRPr lang="pt-PT"/>
              </a:p>
            </p:txBody>
          </p:sp>
          <p:sp>
            <p:nvSpPr>
              <p:cNvPr id="383" name="Rectangle 497"/>
              <p:cNvSpPr>
                <a:spLocks noChangeArrowheads="1"/>
              </p:cNvSpPr>
              <p:nvPr/>
            </p:nvSpPr>
            <p:spPr bwMode="auto">
              <a:xfrm>
                <a:off x="1274" y="1704"/>
                <a:ext cx="29" cy="9"/>
              </a:xfrm>
              <a:prstGeom prst="rect">
                <a:avLst/>
              </a:prstGeom>
              <a:solidFill>
                <a:srgbClr val="000000"/>
              </a:solidFill>
              <a:ln w="9525">
                <a:noFill/>
                <a:miter lim="800000"/>
                <a:headEnd/>
                <a:tailEnd/>
              </a:ln>
            </p:spPr>
            <p:txBody>
              <a:bodyPr/>
              <a:lstStyle/>
              <a:p>
                <a:endParaRPr lang="pt-PT"/>
              </a:p>
            </p:txBody>
          </p:sp>
          <p:sp>
            <p:nvSpPr>
              <p:cNvPr id="384" name="Rectangle 498"/>
              <p:cNvSpPr>
                <a:spLocks noChangeArrowheads="1"/>
              </p:cNvSpPr>
              <p:nvPr/>
            </p:nvSpPr>
            <p:spPr bwMode="auto">
              <a:xfrm>
                <a:off x="1224" y="1704"/>
                <a:ext cx="29" cy="9"/>
              </a:xfrm>
              <a:prstGeom prst="rect">
                <a:avLst/>
              </a:prstGeom>
              <a:solidFill>
                <a:srgbClr val="000000"/>
              </a:solidFill>
              <a:ln w="9525">
                <a:noFill/>
                <a:miter lim="800000"/>
                <a:headEnd/>
                <a:tailEnd/>
              </a:ln>
            </p:spPr>
            <p:txBody>
              <a:bodyPr/>
              <a:lstStyle/>
              <a:p>
                <a:endParaRPr lang="pt-PT"/>
              </a:p>
            </p:txBody>
          </p:sp>
          <p:sp>
            <p:nvSpPr>
              <p:cNvPr id="385" name="Rectangle 499"/>
              <p:cNvSpPr>
                <a:spLocks noChangeArrowheads="1"/>
              </p:cNvSpPr>
              <p:nvPr/>
            </p:nvSpPr>
            <p:spPr bwMode="auto">
              <a:xfrm>
                <a:off x="1173" y="1704"/>
                <a:ext cx="29" cy="9"/>
              </a:xfrm>
              <a:prstGeom prst="rect">
                <a:avLst/>
              </a:prstGeom>
              <a:solidFill>
                <a:srgbClr val="000000"/>
              </a:solidFill>
              <a:ln w="9525">
                <a:noFill/>
                <a:miter lim="800000"/>
                <a:headEnd/>
                <a:tailEnd/>
              </a:ln>
            </p:spPr>
            <p:txBody>
              <a:bodyPr/>
              <a:lstStyle/>
              <a:p>
                <a:endParaRPr lang="pt-PT"/>
              </a:p>
            </p:txBody>
          </p:sp>
          <p:sp>
            <p:nvSpPr>
              <p:cNvPr id="386" name="Rectangle 500"/>
              <p:cNvSpPr>
                <a:spLocks noChangeArrowheads="1"/>
              </p:cNvSpPr>
              <p:nvPr/>
            </p:nvSpPr>
            <p:spPr bwMode="auto">
              <a:xfrm>
                <a:off x="1123" y="1704"/>
                <a:ext cx="29" cy="9"/>
              </a:xfrm>
              <a:prstGeom prst="rect">
                <a:avLst/>
              </a:prstGeom>
              <a:solidFill>
                <a:srgbClr val="000000"/>
              </a:solidFill>
              <a:ln w="9525">
                <a:noFill/>
                <a:miter lim="800000"/>
                <a:headEnd/>
                <a:tailEnd/>
              </a:ln>
            </p:spPr>
            <p:txBody>
              <a:bodyPr/>
              <a:lstStyle/>
              <a:p>
                <a:endParaRPr lang="pt-PT"/>
              </a:p>
            </p:txBody>
          </p:sp>
          <p:sp>
            <p:nvSpPr>
              <p:cNvPr id="387" name="Rectangle 501"/>
              <p:cNvSpPr>
                <a:spLocks noChangeArrowheads="1"/>
              </p:cNvSpPr>
              <p:nvPr/>
            </p:nvSpPr>
            <p:spPr bwMode="auto">
              <a:xfrm>
                <a:off x="1072" y="1704"/>
                <a:ext cx="29" cy="9"/>
              </a:xfrm>
              <a:prstGeom prst="rect">
                <a:avLst/>
              </a:prstGeom>
              <a:solidFill>
                <a:srgbClr val="000000"/>
              </a:solidFill>
              <a:ln w="9525">
                <a:noFill/>
                <a:miter lim="800000"/>
                <a:headEnd/>
                <a:tailEnd/>
              </a:ln>
            </p:spPr>
            <p:txBody>
              <a:bodyPr/>
              <a:lstStyle/>
              <a:p>
                <a:endParaRPr lang="pt-PT"/>
              </a:p>
            </p:txBody>
          </p:sp>
          <p:sp>
            <p:nvSpPr>
              <p:cNvPr id="388" name="Rectangle 502"/>
              <p:cNvSpPr>
                <a:spLocks noChangeArrowheads="1"/>
              </p:cNvSpPr>
              <p:nvPr/>
            </p:nvSpPr>
            <p:spPr bwMode="auto">
              <a:xfrm>
                <a:off x="1022" y="1704"/>
                <a:ext cx="29" cy="9"/>
              </a:xfrm>
              <a:prstGeom prst="rect">
                <a:avLst/>
              </a:prstGeom>
              <a:solidFill>
                <a:srgbClr val="000000"/>
              </a:solidFill>
              <a:ln w="9525">
                <a:noFill/>
                <a:miter lim="800000"/>
                <a:headEnd/>
                <a:tailEnd/>
              </a:ln>
            </p:spPr>
            <p:txBody>
              <a:bodyPr/>
              <a:lstStyle/>
              <a:p>
                <a:endParaRPr lang="pt-PT"/>
              </a:p>
            </p:txBody>
          </p:sp>
        </p:grpSp>
        <p:grpSp>
          <p:nvGrpSpPr>
            <p:cNvPr id="203" name="Group 503"/>
            <p:cNvGrpSpPr>
              <a:grpSpLocks/>
            </p:cNvGrpSpPr>
            <p:nvPr/>
          </p:nvGrpSpPr>
          <p:grpSpPr bwMode="auto">
            <a:xfrm>
              <a:off x="2314575" y="24834850"/>
              <a:ext cx="914400" cy="1724025"/>
              <a:chOff x="1717" y="2867"/>
              <a:chExt cx="496" cy="652"/>
            </a:xfrm>
          </p:grpSpPr>
          <p:sp>
            <p:nvSpPr>
              <p:cNvPr id="273" name="Freeform 504"/>
              <p:cNvSpPr>
                <a:spLocks/>
              </p:cNvSpPr>
              <p:nvPr/>
            </p:nvSpPr>
            <p:spPr bwMode="auto">
              <a:xfrm>
                <a:off x="1717" y="2867"/>
                <a:ext cx="496" cy="652"/>
              </a:xfrm>
              <a:custGeom>
                <a:avLst/>
                <a:gdLst/>
                <a:ahLst/>
                <a:cxnLst>
                  <a:cxn ang="0">
                    <a:pos x="248" y="0"/>
                  </a:cxn>
                  <a:cxn ang="0">
                    <a:pos x="198" y="3"/>
                  </a:cxn>
                  <a:cxn ang="0">
                    <a:pos x="152" y="8"/>
                  </a:cxn>
                  <a:cxn ang="0">
                    <a:pos x="109" y="17"/>
                  </a:cxn>
                  <a:cxn ang="0">
                    <a:pos x="72" y="32"/>
                  </a:cxn>
                  <a:cxn ang="0">
                    <a:pos x="44" y="46"/>
                  </a:cxn>
                  <a:cxn ang="0">
                    <a:pos x="20" y="63"/>
                  </a:cxn>
                  <a:cxn ang="0">
                    <a:pos x="5" y="82"/>
                  </a:cxn>
                  <a:cxn ang="0">
                    <a:pos x="3" y="94"/>
                  </a:cxn>
                  <a:cxn ang="0">
                    <a:pos x="0" y="104"/>
                  </a:cxn>
                  <a:cxn ang="0">
                    <a:pos x="0" y="551"/>
                  </a:cxn>
                  <a:cxn ang="0">
                    <a:pos x="3" y="560"/>
                  </a:cxn>
                  <a:cxn ang="0">
                    <a:pos x="5" y="570"/>
                  </a:cxn>
                  <a:cxn ang="0">
                    <a:pos x="20" y="589"/>
                  </a:cxn>
                  <a:cxn ang="0">
                    <a:pos x="44" y="606"/>
                  </a:cxn>
                  <a:cxn ang="0">
                    <a:pos x="72" y="623"/>
                  </a:cxn>
                  <a:cxn ang="0">
                    <a:pos x="109" y="635"/>
                  </a:cxn>
                  <a:cxn ang="0">
                    <a:pos x="152" y="645"/>
                  </a:cxn>
                  <a:cxn ang="0">
                    <a:pos x="198" y="650"/>
                  </a:cxn>
                  <a:cxn ang="0">
                    <a:pos x="248" y="652"/>
                  </a:cxn>
                  <a:cxn ang="0">
                    <a:pos x="299" y="650"/>
                  </a:cxn>
                  <a:cxn ang="0">
                    <a:pos x="344" y="645"/>
                  </a:cxn>
                  <a:cxn ang="0">
                    <a:pos x="388" y="635"/>
                  </a:cxn>
                  <a:cxn ang="0">
                    <a:pos x="424" y="623"/>
                  </a:cxn>
                  <a:cxn ang="0">
                    <a:pos x="453" y="606"/>
                  </a:cxn>
                  <a:cxn ang="0">
                    <a:pos x="477" y="589"/>
                  </a:cxn>
                  <a:cxn ang="0">
                    <a:pos x="491" y="570"/>
                  </a:cxn>
                  <a:cxn ang="0">
                    <a:pos x="496" y="560"/>
                  </a:cxn>
                  <a:cxn ang="0">
                    <a:pos x="496" y="551"/>
                  </a:cxn>
                  <a:cxn ang="0">
                    <a:pos x="496" y="104"/>
                  </a:cxn>
                  <a:cxn ang="0">
                    <a:pos x="496" y="94"/>
                  </a:cxn>
                  <a:cxn ang="0">
                    <a:pos x="491" y="82"/>
                  </a:cxn>
                  <a:cxn ang="0">
                    <a:pos x="477" y="63"/>
                  </a:cxn>
                  <a:cxn ang="0">
                    <a:pos x="453" y="46"/>
                  </a:cxn>
                  <a:cxn ang="0">
                    <a:pos x="424" y="32"/>
                  </a:cxn>
                  <a:cxn ang="0">
                    <a:pos x="388" y="17"/>
                  </a:cxn>
                  <a:cxn ang="0">
                    <a:pos x="344" y="8"/>
                  </a:cxn>
                  <a:cxn ang="0">
                    <a:pos x="299" y="3"/>
                  </a:cxn>
                  <a:cxn ang="0">
                    <a:pos x="248" y="0"/>
                  </a:cxn>
                </a:cxnLst>
                <a:rect l="0" t="0" r="r" b="b"/>
                <a:pathLst>
                  <a:path w="496" h="652">
                    <a:moveTo>
                      <a:pt x="248" y="0"/>
                    </a:moveTo>
                    <a:lnTo>
                      <a:pt x="198" y="3"/>
                    </a:lnTo>
                    <a:lnTo>
                      <a:pt x="152" y="8"/>
                    </a:lnTo>
                    <a:lnTo>
                      <a:pt x="109" y="17"/>
                    </a:lnTo>
                    <a:lnTo>
                      <a:pt x="72" y="32"/>
                    </a:lnTo>
                    <a:lnTo>
                      <a:pt x="44" y="46"/>
                    </a:lnTo>
                    <a:lnTo>
                      <a:pt x="20" y="63"/>
                    </a:lnTo>
                    <a:lnTo>
                      <a:pt x="5" y="82"/>
                    </a:lnTo>
                    <a:lnTo>
                      <a:pt x="3" y="94"/>
                    </a:lnTo>
                    <a:lnTo>
                      <a:pt x="0" y="104"/>
                    </a:lnTo>
                    <a:lnTo>
                      <a:pt x="0" y="551"/>
                    </a:lnTo>
                    <a:lnTo>
                      <a:pt x="3" y="560"/>
                    </a:lnTo>
                    <a:lnTo>
                      <a:pt x="5" y="570"/>
                    </a:lnTo>
                    <a:lnTo>
                      <a:pt x="20" y="589"/>
                    </a:lnTo>
                    <a:lnTo>
                      <a:pt x="44" y="606"/>
                    </a:lnTo>
                    <a:lnTo>
                      <a:pt x="72" y="623"/>
                    </a:lnTo>
                    <a:lnTo>
                      <a:pt x="109" y="635"/>
                    </a:lnTo>
                    <a:lnTo>
                      <a:pt x="152" y="645"/>
                    </a:lnTo>
                    <a:lnTo>
                      <a:pt x="198" y="650"/>
                    </a:lnTo>
                    <a:lnTo>
                      <a:pt x="248" y="652"/>
                    </a:lnTo>
                    <a:lnTo>
                      <a:pt x="299" y="650"/>
                    </a:lnTo>
                    <a:lnTo>
                      <a:pt x="344" y="645"/>
                    </a:lnTo>
                    <a:lnTo>
                      <a:pt x="388" y="635"/>
                    </a:lnTo>
                    <a:lnTo>
                      <a:pt x="424" y="623"/>
                    </a:lnTo>
                    <a:lnTo>
                      <a:pt x="453" y="606"/>
                    </a:lnTo>
                    <a:lnTo>
                      <a:pt x="477" y="589"/>
                    </a:lnTo>
                    <a:lnTo>
                      <a:pt x="491" y="570"/>
                    </a:lnTo>
                    <a:lnTo>
                      <a:pt x="496" y="560"/>
                    </a:lnTo>
                    <a:lnTo>
                      <a:pt x="496" y="551"/>
                    </a:lnTo>
                    <a:lnTo>
                      <a:pt x="496" y="104"/>
                    </a:lnTo>
                    <a:lnTo>
                      <a:pt x="496" y="94"/>
                    </a:lnTo>
                    <a:lnTo>
                      <a:pt x="491" y="82"/>
                    </a:lnTo>
                    <a:lnTo>
                      <a:pt x="477" y="63"/>
                    </a:lnTo>
                    <a:lnTo>
                      <a:pt x="453" y="46"/>
                    </a:lnTo>
                    <a:lnTo>
                      <a:pt x="424" y="32"/>
                    </a:lnTo>
                    <a:lnTo>
                      <a:pt x="388" y="17"/>
                    </a:lnTo>
                    <a:lnTo>
                      <a:pt x="344" y="8"/>
                    </a:lnTo>
                    <a:lnTo>
                      <a:pt x="299" y="3"/>
                    </a:lnTo>
                    <a:lnTo>
                      <a:pt x="248" y="0"/>
                    </a:lnTo>
                    <a:close/>
                  </a:path>
                </a:pathLst>
              </a:custGeom>
              <a:solidFill>
                <a:schemeClr val="hlink"/>
              </a:solidFill>
              <a:ln w="9525">
                <a:solidFill>
                  <a:schemeClr val="accent1"/>
                </a:solidFill>
                <a:round/>
                <a:headEnd/>
                <a:tailEnd/>
              </a:ln>
            </p:spPr>
            <p:txBody>
              <a:bodyPr/>
              <a:lstStyle/>
              <a:p>
                <a:endParaRPr lang="pt-PT"/>
              </a:p>
            </p:txBody>
          </p:sp>
          <p:sp>
            <p:nvSpPr>
              <p:cNvPr id="274" name="Freeform 505"/>
              <p:cNvSpPr>
                <a:spLocks/>
              </p:cNvSpPr>
              <p:nvPr/>
            </p:nvSpPr>
            <p:spPr bwMode="auto">
              <a:xfrm>
                <a:off x="1717" y="2867"/>
                <a:ext cx="496" cy="652"/>
              </a:xfrm>
              <a:custGeom>
                <a:avLst/>
                <a:gdLst/>
                <a:ahLst/>
                <a:cxnLst>
                  <a:cxn ang="0">
                    <a:pos x="248" y="0"/>
                  </a:cxn>
                  <a:cxn ang="0">
                    <a:pos x="198" y="3"/>
                  </a:cxn>
                  <a:cxn ang="0">
                    <a:pos x="152" y="8"/>
                  </a:cxn>
                  <a:cxn ang="0">
                    <a:pos x="109" y="17"/>
                  </a:cxn>
                  <a:cxn ang="0">
                    <a:pos x="72" y="32"/>
                  </a:cxn>
                  <a:cxn ang="0">
                    <a:pos x="44" y="46"/>
                  </a:cxn>
                  <a:cxn ang="0">
                    <a:pos x="20" y="63"/>
                  </a:cxn>
                  <a:cxn ang="0">
                    <a:pos x="5" y="82"/>
                  </a:cxn>
                  <a:cxn ang="0">
                    <a:pos x="3" y="94"/>
                  </a:cxn>
                  <a:cxn ang="0">
                    <a:pos x="0" y="104"/>
                  </a:cxn>
                  <a:cxn ang="0">
                    <a:pos x="0" y="551"/>
                  </a:cxn>
                  <a:cxn ang="0">
                    <a:pos x="3" y="560"/>
                  </a:cxn>
                  <a:cxn ang="0">
                    <a:pos x="5" y="570"/>
                  </a:cxn>
                  <a:cxn ang="0">
                    <a:pos x="20" y="589"/>
                  </a:cxn>
                  <a:cxn ang="0">
                    <a:pos x="44" y="606"/>
                  </a:cxn>
                  <a:cxn ang="0">
                    <a:pos x="72" y="623"/>
                  </a:cxn>
                  <a:cxn ang="0">
                    <a:pos x="109" y="635"/>
                  </a:cxn>
                  <a:cxn ang="0">
                    <a:pos x="152" y="645"/>
                  </a:cxn>
                  <a:cxn ang="0">
                    <a:pos x="198" y="650"/>
                  </a:cxn>
                  <a:cxn ang="0">
                    <a:pos x="248" y="652"/>
                  </a:cxn>
                  <a:cxn ang="0">
                    <a:pos x="299" y="650"/>
                  </a:cxn>
                  <a:cxn ang="0">
                    <a:pos x="344" y="645"/>
                  </a:cxn>
                  <a:cxn ang="0">
                    <a:pos x="388" y="635"/>
                  </a:cxn>
                  <a:cxn ang="0">
                    <a:pos x="424" y="623"/>
                  </a:cxn>
                  <a:cxn ang="0">
                    <a:pos x="453" y="606"/>
                  </a:cxn>
                  <a:cxn ang="0">
                    <a:pos x="477" y="589"/>
                  </a:cxn>
                  <a:cxn ang="0">
                    <a:pos x="491" y="570"/>
                  </a:cxn>
                  <a:cxn ang="0">
                    <a:pos x="496" y="560"/>
                  </a:cxn>
                  <a:cxn ang="0">
                    <a:pos x="496" y="551"/>
                  </a:cxn>
                  <a:cxn ang="0">
                    <a:pos x="496" y="104"/>
                  </a:cxn>
                  <a:cxn ang="0">
                    <a:pos x="496" y="94"/>
                  </a:cxn>
                  <a:cxn ang="0">
                    <a:pos x="491" y="82"/>
                  </a:cxn>
                  <a:cxn ang="0">
                    <a:pos x="477" y="63"/>
                  </a:cxn>
                  <a:cxn ang="0">
                    <a:pos x="453" y="46"/>
                  </a:cxn>
                  <a:cxn ang="0">
                    <a:pos x="424" y="32"/>
                  </a:cxn>
                  <a:cxn ang="0">
                    <a:pos x="388" y="17"/>
                  </a:cxn>
                  <a:cxn ang="0">
                    <a:pos x="344" y="8"/>
                  </a:cxn>
                  <a:cxn ang="0">
                    <a:pos x="299" y="3"/>
                  </a:cxn>
                  <a:cxn ang="0">
                    <a:pos x="248" y="0"/>
                  </a:cxn>
                </a:cxnLst>
                <a:rect l="0" t="0" r="r" b="b"/>
                <a:pathLst>
                  <a:path w="496" h="652">
                    <a:moveTo>
                      <a:pt x="248" y="0"/>
                    </a:moveTo>
                    <a:lnTo>
                      <a:pt x="198" y="3"/>
                    </a:lnTo>
                    <a:lnTo>
                      <a:pt x="152" y="8"/>
                    </a:lnTo>
                    <a:lnTo>
                      <a:pt x="109" y="17"/>
                    </a:lnTo>
                    <a:lnTo>
                      <a:pt x="72" y="32"/>
                    </a:lnTo>
                    <a:lnTo>
                      <a:pt x="44" y="46"/>
                    </a:lnTo>
                    <a:lnTo>
                      <a:pt x="20" y="63"/>
                    </a:lnTo>
                    <a:lnTo>
                      <a:pt x="5" y="82"/>
                    </a:lnTo>
                    <a:lnTo>
                      <a:pt x="3" y="94"/>
                    </a:lnTo>
                    <a:lnTo>
                      <a:pt x="0" y="104"/>
                    </a:lnTo>
                    <a:lnTo>
                      <a:pt x="0" y="551"/>
                    </a:lnTo>
                    <a:lnTo>
                      <a:pt x="3" y="560"/>
                    </a:lnTo>
                    <a:lnTo>
                      <a:pt x="5" y="570"/>
                    </a:lnTo>
                    <a:lnTo>
                      <a:pt x="20" y="589"/>
                    </a:lnTo>
                    <a:lnTo>
                      <a:pt x="44" y="606"/>
                    </a:lnTo>
                    <a:lnTo>
                      <a:pt x="72" y="623"/>
                    </a:lnTo>
                    <a:lnTo>
                      <a:pt x="109" y="635"/>
                    </a:lnTo>
                    <a:lnTo>
                      <a:pt x="152" y="645"/>
                    </a:lnTo>
                    <a:lnTo>
                      <a:pt x="198" y="650"/>
                    </a:lnTo>
                    <a:lnTo>
                      <a:pt x="248" y="652"/>
                    </a:lnTo>
                    <a:lnTo>
                      <a:pt x="299" y="650"/>
                    </a:lnTo>
                    <a:lnTo>
                      <a:pt x="344" y="645"/>
                    </a:lnTo>
                    <a:lnTo>
                      <a:pt x="388" y="635"/>
                    </a:lnTo>
                    <a:lnTo>
                      <a:pt x="424" y="623"/>
                    </a:lnTo>
                    <a:lnTo>
                      <a:pt x="453" y="606"/>
                    </a:lnTo>
                    <a:lnTo>
                      <a:pt x="477" y="589"/>
                    </a:lnTo>
                    <a:lnTo>
                      <a:pt x="491" y="570"/>
                    </a:lnTo>
                    <a:lnTo>
                      <a:pt x="496" y="560"/>
                    </a:lnTo>
                    <a:lnTo>
                      <a:pt x="496" y="551"/>
                    </a:lnTo>
                    <a:lnTo>
                      <a:pt x="496" y="104"/>
                    </a:lnTo>
                    <a:lnTo>
                      <a:pt x="496" y="94"/>
                    </a:lnTo>
                    <a:lnTo>
                      <a:pt x="491" y="82"/>
                    </a:lnTo>
                    <a:lnTo>
                      <a:pt x="477" y="63"/>
                    </a:lnTo>
                    <a:lnTo>
                      <a:pt x="453" y="46"/>
                    </a:lnTo>
                    <a:lnTo>
                      <a:pt x="424" y="32"/>
                    </a:lnTo>
                    <a:lnTo>
                      <a:pt x="388" y="17"/>
                    </a:lnTo>
                    <a:lnTo>
                      <a:pt x="344" y="8"/>
                    </a:lnTo>
                    <a:lnTo>
                      <a:pt x="299" y="3"/>
                    </a:lnTo>
                    <a:lnTo>
                      <a:pt x="248" y="0"/>
                    </a:lnTo>
                    <a:close/>
                  </a:path>
                </a:pathLst>
              </a:custGeom>
              <a:solidFill>
                <a:schemeClr val="hlink"/>
              </a:solidFill>
              <a:ln w="11113">
                <a:solidFill>
                  <a:schemeClr val="accent1"/>
                </a:solidFill>
                <a:prstDash val="solid"/>
                <a:round/>
                <a:headEnd/>
                <a:tailEnd/>
              </a:ln>
            </p:spPr>
            <p:txBody>
              <a:bodyPr/>
              <a:lstStyle/>
              <a:p>
                <a:endParaRPr lang="pt-PT"/>
              </a:p>
            </p:txBody>
          </p:sp>
          <p:sp>
            <p:nvSpPr>
              <p:cNvPr id="275" name="Freeform 506"/>
              <p:cNvSpPr>
                <a:spLocks/>
              </p:cNvSpPr>
              <p:nvPr/>
            </p:nvSpPr>
            <p:spPr bwMode="auto">
              <a:xfrm>
                <a:off x="1717" y="2971"/>
                <a:ext cx="496" cy="102"/>
              </a:xfrm>
              <a:custGeom>
                <a:avLst/>
                <a:gdLst/>
                <a:ahLst/>
                <a:cxnLst>
                  <a:cxn ang="0">
                    <a:pos x="0" y="0"/>
                  </a:cxn>
                  <a:cxn ang="0">
                    <a:pos x="3" y="10"/>
                  </a:cxn>
                  <a:cxn ang="0">
                    <a:pos x="5" y="19"/>
                  </a:cxn>
                  <a:cxn ang="0">
                    <a:pos x="20" y="39"/>
                  </a:cxn>
                  <a:cxn ang="0">
                    <a:pos x="44" y="56"/>
                  </a:cxn>
                  <a:cxn ang="0">
                    <a:pos x="72" y="73"/>
                  </a:cxn>
                  <a:cxn ang="0">
                    <a:pos x="109" y="85"/>
                  </a:cxn>
                  <a:cxn ang="0">
                    <a:pos x="152" y="94"/>
                  </a:cxn>
                  <a:cxn ang="0">
                    <a:pos x="198" y="99"/>
                  </a:cxn>
                  <a:cxn ang="0">
                    <a:pos x="248" y="102"/>
                  </a:cxn>
                  <a:cxn ang="0">
                    <a:pos x="299" y="99"/>
                  </a:cxn>
                  <a:cxn ang="0">
                    <a:pos x="344" y="94"/>
                  </a:cxn>
                  <a:cxn ang="0">
                    <a:pos x="388" y="85"/>
                  </a:cxn>
                  <a:cxn ang="0">
                    <a:pos x="424" y="73"/>
                  </a:cxn>
                  <a:cxn ang="0">
                    <a:pos x="453" y="56"/>
                  </a:cxn>
                  <a:cxn ang="0">
                    <a:pos x="477" y="39"/>
                  </a:cxn>
                  <a:cxn ang="0">
                    <a:pos x="491" y="19"/>
                  </a:cxn>
                  <a:cxn ang="0">
                    <a:pos x="496" y="10"/>
                  </a:cxn>
                  <a:cxn ang="0">
                    <a:pos x="496" y="0"/>
                  </a:cxn>
                </a:cxnLst>
                <a:rect l="0" t="0" r="r" b="b"/>
                <a:pathLst>
                  <a:path w="496" h="102">
                    <a:moveTo>
                      <a:pt x="0" y="0"/>
                    </a:moveTo>
                    <a:lnTo>
                      <a:pt x="3" y="10"/>
                    </a:lnTo>
                    <a:lnTo>
                      <a:pt x="5" y="19"/>
                    </a:lnTo>
                    <a:lnTo>
                      <a:pt x="20" y="39"/>
                    </a:lnTo>
                    <a:lnTo>
                      <a:pt x="44" y="56"/>
                    </a:lnTo>
                    <a:lnTo>
                      <a:pt x="72" y="73"/>
                    </a:lnTo>
                    <a:lnTo>
                      <a:pt x="109" y="85"/>
                    </a:lnTo>
                    <a:lnTo>
                      <a:pt x="152" y="94"/>
                    </a:lnTo>
                    <a:lnTo>
                      <a:pt x="198" y="99"/>
                    </a:lnTo>
                    <a:lnTo>
                      <a:pt x="248" y="102"/>
                    </a:lnTo>
                    <a:lnTo>
                      <a:pt x="299" y="99"/>
                    </a:lnTo>
                    <a:lnTo>
                      <a:pt x="344" y="94"/>
                    </a:lnTo>
                    <a:lnTo>
                      <a:pt x="388" y="85"/>
                    </a:lnTo>
                    <a:lnTo>
                      <a:pt x="424" y="73"/>
                    </a:lnTo>
                    <a:lnTo>
                      <a:pt x="453" y="56"/>
                    </a:lnTo>
                    <a:lnTo>
                      <a:pt x="477" y="39"/>
                    </a:lnTo>
                    <a:lnTo>
                      <a:pt x="491" y="19"/>
                    </a:lnTo>
                    <a:lnTo>
                      <a:pt x="496" y="10"/>
                    </a:lnTo>
                    <a:lnTo>
                      <a:pt x="496" y="0"/>
                    </a:lnTo>
                  </a:path>
                </a:pathLst>
              </a:custGeom>
              <a:solidFill>
                <a:schemeClr val="hlink"/>
              </a:solidFill>
              <a:ln w="11113">
                <a:solidFill>
                  <a:schemeClr val="accent1"/>
                </a:solidFill>
                <a:prstDash val="solid"/>
                <a:round/>
                <a:headEnd/>
                <a:tailEnd/>
              </a:ln>
            </p:spPr>
            <p:txBody>
              <a:bodyPr/>
              <a:lstStyle/>
              <a:p>
                <a:endParaRPr lang="pt-PT"/>
              </a:p>
            </p:txBody>
          </p:sp>
        </p:grpSp>
        <p:sp>
          <p:nvSpPr>
            <p:cNvPr id="204" name="Rectangle 507"/>
            <p:cNvSpPr>
              <a:spLocks noChangeArrowheads="1"/>
            </p:cNvSpPr>
            <p:nvPr/>
          </p:nvSpPr>
          <p:spPr bwMode="auto">
            <a:xfrm>
              <a:off x="2314575" y="25601613"/>
              <a:ext cx="923925" cy="581025"/>
            </a:xfrm>
            <a:prstGeom prst="rect">
              <a:avLst/>
            </a:prstGeom>
            <a:noFill/>
            <a:ln w="9525">
              <a:noFill/>
              <a:miter lim="800000"/>
              <a:headEnd/>
              <a:tailEnd/>
            </a:ln>
          </p:spPr>
          <p:txBody>
            <a:bodyPr/>
            <a:lstStyle/>
            <a:p>
              <a:endParaRPr lang="pt-PT"/>
            </a:p>
          </p:txBody>
        </p:sp>
        <p:sp>
          <p:nvSpPr>
            <p:cNvPr id="205" name="Rectangle 508"/>
            <p:cNvSpPr>
              <a:spLocks noChangeArrowheads="1"/>
            </p:cNvSpPr>
            <p:nvPr/>
          </p:nvSpPr>
          <p:spPr bwMode="auto">
            <a:xfrm>
              <a:off x="2551113" y="25711150"/>
              <a:ext cx="395287" cy="396875"/>
            </a:xfrm>
            <a:prstGeom prst="rect">
              <a:avLst/>
            </a:prstGeom>
            <a:noFill/>
            <a:ln w="9525">
              <a:noFill/>
              <a:miter lim="800000"/>
              <a:headEnd/>
              <a:tailEnd/>
            </a:ln>
          </p:spPr>
          <p:txBody>
            <a:bodyPr wrap="none" lIns="0" tIns="0" rIns="0" bIns="0">
              <a:spAutoFit/>
            </a:bodyPr>
            <a:lstStyle/>
            <a:p>
              <a:pPr algn="ctr"/>
              <a:r>
                <a:rPr lang="pt-PT" sz="1300" b="1">
                  <a:solidFill>
                    <a:srgbClr val="000000"/>
                  </a:solidFill>
                </a:rPr>
                <a:t>Data</a:t>
              </a:r>
              <a:br>
                <a:rPr lang="pt-PT" sz="1300" b="1">
                  <a:solidFill>
                    <a:srgbClr val="000000"/>
                  </a:solidFill>
                </a:rPr>
              </a:br>
              <a:r>
                <a:rPr lang="pt-PT" sz="1300" b="1">
                  <a:solidFill>
                    <a:srgbClr val="000000"/>
                  </a:solidFill>
                </a:rPr>
                <a:t>Base</a:t>
              </a:r>
              <a:endParaRPr lang="pt-PT" sz="2400"/>
            </a:p>
          </p:txBody>
        </p:sp>
        <p:sp>
          <p:nvSpPr>
            <p:cNvPr id="206" name="Freeform 509"/>
            <p:cNvSpPr>
              <a:spLocks/>
            </p:cNvSpPr>
            <p:nvPr/>
          </p:nvSpPr>
          <p:spPr bwMode="auto">
            <a:xfrm>
              <a:off x="2708275" y="24072850"/>
              <a:ext cx="195263" cy="571500"/>
            </a:xfrm>
            <a:custGeom>
              <a:avLst/>
              <a:gdLst/>
              <a:ahLst/>
              <a:cxnLst>
                <a:cxn ang="0">
                  <a:pos x="0" y="164"/>
                </a:cxn>
                <a:cxn ang="0">
                  <a:pos x="27" y="164"/>
                </a:cxn>
                <a:cxn ang="0">
                  <a:pos x="27" y="0"/>
                </a:cxn>
                <a:cxn ang="0">
                  <a:pos x="80" y="0"/>
                </a:cxn>
                <a:cxn ang="0">
                  <a:pos x="80" y="164"/>
                </a:cxn>
                <a:cxn ang="0">
                  <a:pos x="106" y="164"/>
                </a:cxn>
                <a:cxn ang="0">
                  <a:pos x="53" y="217"/>
                </a:cxn>
                <a:cxn ang="0">
                  <a:pos x="0" y="164"/>
                </a:cxn>
              </a:cxnLst>
              <a:rect l="0" t="0" r="r" b="b"/>
              <a:pathLst>
                <a:path w="106" h="217">
                  <a:moveTo>
                    <a:pt x="0" y="164"/>
                  </a:moveTo>
                  <a:lnTo>
                    <a:pt x="27" y="164"/>
                  </a:lnTo>
                  <a:lnTo>
                    <a:pt x="27" y="0"/>
                  </a:lnTo>
                  <a:lnTo>
                    <a:pt x="80" y="0"/>
                  </a:lnTo>
                  <a:lnTo>
                    <a:pt x="80" y="164"/>
                  </a:lnTo>
                  <a:lnTo>
                    <a:pt x="106" y="164"/>
                  </a:lnTo>
                  <a:lnTo>
                    <a:pt x="53" y="217"/>
                  </a:lnTo>
                  <a:lnTo>
                    <a:pt x="0" y="164"/>
                  </a:lnTo>
                  <a:close/>
                </a:path>
              </a:pathLst>
            </a:custGeom>
            <a:solidFill>
              <a:schemeClr val="accent2"/>
            </a:solidFill>
            <a:ln w="11176">
              <a:noFill/>
              <a:prstDash val="solid"/>
              <a:round/>
              <a:headEnd/>
              <a:tailEnd/>
            </a:ln>
          </p:spPr>
          <p:txBody>
            <a:bodyPr/>
            <a:lstStyle/>
            <a:p>
              <a:endParaRPr lang="pt-PT"/>
            </a:p>
          </p:txBody>
        </p:sp>
        <p:grpSp>
          <p:nvGrpSpPr>
            <p:cNvPr id="207" name="Group 510"/>
            <p:cNvGrpSpPr>
              <a:grpSpLocks/>
            </p:cNvGrpSpPr>
            <p:nvPr/>
          </p:nvGrpSpPr>
          <p:grpSpPr bwMode="auto">
            <a:xfrm>
              <a:off x="612777" y="24880888"/>
              <a:ext cx="1150939" cy="1293812"/>
              <a:chOff x="795" y="2884"/>
              <a:chExt cx="624" cy="490"/>
            </a:xfrm>
          </p:grpSpPr>
          <p:sp>
            <p:nvSpPr>
              <p:cNvPr id="270" name="Freeform 511"/>
              <p:cNvSpPr>
                <a:spLocks/>
              </p:cNvSpPr>
              <p:nvPr/>
            </p:nvSpPr>
            <p:spPr bwMode="auto">
              <a:xfrm>
                <a:off x="1291" y="2884"/>
                <a:ext cx="128" cy="490"/>
              </a:xfrm>
              <a:custGeom>
                <a:avLst/>
                <a:gdLst/>
                <a:ahLst/>
                <a:cxnLst>
                  <a:cxn ang="0">
                    <a:pos x="0" y="490"/>
                  </a:cxn>
                  <a:cxn ang="0">
                    <a:pos x="0" y="128"/>
                  </a:cxn>
                  <a:cxn ang="0">
                    <a:pos x="128" y="0"/>
                  </a:cxn>
                  <a:cxn ang="0">
                    <a:pos x="128" y="362"/>
                  </a:cxn>
                  <a:cxn ang="0">
                    <a:pos x="0" y="490"/>
                  </a:cxn>
                </a:cxnLst>
                <a:rect l="0" t="0" r="r" b="b"/>
                <a:pathLst>
                  <a:path w="128" h="490">
                    <a:moveTo>
                      <a:pt x="0" y="490"/>
                    </a:moveTo>
                    <a:lnTo>
                      <a:pt x="0" y="128"/>
                    </a:lnTo>
                    <a:lnTo>
                      <a:pt x="128" y="0"/>
                    </a:lnTo>
                    <a:lnTo>
                      <a:pt x="128" y="362"/>
                    </a:lnTo>
                    <a:lnTo>
                      <a:pt x="0" y="490"/>
                    </a:lnTo>
                    <a:close/>
                  </a:path>
                </a:pathLst>
              </a:custGeom>
              <a:solidFill>
                <a:srgbClr val="C0C0C0"/>
              </a:solidFill>
              <a:ln w="9525">
                <a:noFill/>
                <a:round/>
                <a:headEnd/>
                <a:tailEnd/>
              </a:ln>
            </p:spPr>
            <p:txBody>
              <a:bodyPr/>
              <a:lstStyle/>
              <a:p>
                <a:endParaRPr lang="pt-PT"/>
              </a:p>
            </p:txBody>
          </p:sp>
          <p:sp>
            <p:nvSpPr>
              <p:cNvPr id="271" name="Freeform 512"/>
              <p:cNvSpPr>
                <a:spLocks/>
              </p:cNvSpPr>
              <p:nvPr/>
            </p:nvSpPr>
            <p:spPr bwMode="auto">
              <a:xfrm>
                <a:off x="795" y="2884"/>
                <a:ext cx="624" cy="128"/>
              </a:xfrm>
              <a:custGeom>
                <a:avLst/>
                <a:gdLst/>
                <a:ahLst/>
                <a:cxnLst>
                  <a:cxn ang="0">
                    <a:pos x="496" y="128"/>
                  </a:cxn>
                  <a:cxn ang="0">
                    <a:pos x="0" y="128"/>
                  </a:cxn>
                  <a:cxn ang="0">
                    <a:pos x="128" y="0"/>
                  </a:cxn>
                  <a:cxn ang="0">
                    <a:pos x="624" y="0"/>
                  </a:cxn>
                  <a:cxn ang="0">
                    <a:pos x="496" y="128"/>
                  </a:cxn>
                </a:cxnLst>
                <a:rect l="0" t="0" r="r" b="b"/>
                <a:pathLst>
                  <a:path w="624" h="128">
                    <a:moveTo>
                      <a:pt x="496" y="128"/>
                    </a:moveTo>
                    <a:lnTo>
                      <a:pt x="0" y="128"/>
                    </a:lnTo>
                    <a:lnTo>
                      <a:pt x="128" y="0"/>
                    </a:lnTo>
                    <a:lnTo>
                      <a:pt x="624" y="0"/>
                    </a:lnTo>
                    <a:lnTo>
                      <a:pt x="496" y="128"/>
                    </a:lnTo>
                    <a:close/>
                  </a:path>
                </a:pathLst>
              </a:custGeom>
              <a:solidFill>
                <a:srgbClr val="969696"/>
              </a:solidFill>
              <a:ln w="9525">
                <a:noFill/>
                <a:round/>
                <a:headEnd/>
                <a:tailEnd/>
              </a:ln>
            </p:spPr>
            <p:txBody>
              <a:bodyPr/>
              <a:lstStyle/>
              <a:p>
                <a:endParaRPr lang="pt-PT"/>
              </a:p>
            </p:txBody>
          </p:sp>
          <p:sp>
            <p:nvSpPr>
              <p:cNvPr id="272" name="Rectangle 513"/>
              <p:cNvSpPr>
                <a:spLocks noChangeArrowheads="1"/>
              </p:cNvSpPr>
              <p:nvPr/>
            </p:nvSpPr>
            <p:spPr bwMode="auto">
              <a:xfrm>
                <a:off x="795" y="3012"/>
                <a:ext cx="496" cy="362"/>
              </a:xfrm>
              <a:prstGeom prst="rect">
                <a:avLst/>
              </a:prstGeom>
              <a:solidFill>
                <a:srgbClr val="C0C0C0"/>
              </a:solidFill>
              <a:ln w="9525">
                <a:noFill/>
                <a:miter lim="800000"/>
                <a:headEnd/>
                <a:tailEnd/>
              </a:ln>
            </p:spPr>
            <p:txBody>
              <a:bodyPr/>
              <a:lstStyle/>
              <a:p>
                <a:endParaRPr lang="pt-PT"/>
              </a:p>
            </p:txBody>
          </p:sp>
        </p:grpSp>
        <p:sp>
          <p:nvSpPr>
            <p:cNvPr id="208" name="Rectangle 515"/>
            <p:cNvSpPr>
              <a:spLocks noChangeArrowheads="1"/>
            </p:cNvSpPr>
            <p:nvPr/>
          </p:nvSpPr>
          <p:spPr bwMode="auto">
            <a:xfrm>
              <a:off x="842963" y="25527000"/>
              <a:ext cx="588962" cy="396875"/>
            </a:xfrm>
            <a:prstGeom prst="rect">
              <a:avLst/>
            </a:prstGeom>
            <a:noFill/>
            <a:ln w="9525">
              <a:noFill/>
              <a:miter lim="800000"/>
              <a:headEnd/>
              <a:tailEnd/>
            </a:ln>
          </p:spPr>
          <p:txBody>
            <a:bodyPr wrap="none" lIns="0" tIns="0" rIns="0" bIns="0">
              <a:spAutoFit/>
            </a:bodyPr>
            <a:lstStyle/>
            <a:p>
              <a:pPr algn="ctr"/>
              <a:r>
                <a:rPr lang="pt-PT" sz="1300" b="1">
                  <a:solidFill>
                    <a:srgbClr val="000000"/>
                  </a:solidFill>
                </a:rPr>
                <a:t>Clinical</a:t>
              </a:r>
            </a:p>
            <a:p>
              <a:pPr algn="ctr"/>
              <a:r>
                <a:rPr lang="pt-PT" sz="1300" b="1">
                  <a:solidFill>
                    <a:srgbClr val="000000"/>
                  </a:solidFill>
                </a:rPr>
                <a:t>Data</a:t>
              </a:r>
              <a:endParaRPr lang="pt-PT" sz="2400"/>
            </a:p>
          </p:txBody>
        </p:sp>
        <p:grpSp>
          <p:nvGrpSpPr>
            <p:cNvPr id="209" name="Group 516"/>
            <p:cNvGrpSpPr>
              <a:grpSpLocks/>
            </p:cNvGrpSpPr>
            <p:nvPr/>
          </p:nvGrpSpPr>
          <p:grpSpPr bwMode="auto">
            <a:xfrm>
              <a:off x="4013205" y="25074563"/>
              <a:ext cx="1023939" cy="1243012"/>
              <a:chOff x="2639" y="2957"/>
              <a:chExt cx="554" cy="345"/>
            </a:xfrm>
          </p:grpSpPr>
          <p:sp>
            <p:nvSpPr>
              <p:cNvPr id="267" name="Freeform 517"/>
              <p:cNvSpPr>
                <a:spLocks/>
              </p:cNvSpPr>
              <p:nvPr/>
            </p:nvSpPr>
            <p:spPr bwMode="auto">
              <a:xfrm>
                <a:off x="3065" y="2957"/>
                <a:ext cx="128" cy="345"/>
              </a:xfrm>
              <a:custGeom>
                <a:avLst/>
                <a:gdLst/>
                <a:ahLst/>
                <a:cxnLst>
                  <a:cxn ang="0">
                    <a:pos x="0" y="345"/>
                  </a:cxn>
                  <a:cxn ang="0">
                    <a:pos x="0" y="128"/>
                  </a:cxn>
                  <a:cxn ang="0">
                    <a:pos x="128" y="0"/>
                  </a:cxn>
                  <a:cxn ang="0">
                    <a:pos x="128" y="217"/>
                  </a:cxn>
                  <a:cxn ang="0">
                    <a:pos x="0" y="345"/>
                  </a:cxn>
                </a:cxnLst>
                <a:rect l="0" t="0" r="r" b="b"/>
                <a:pathLst>
                  <a:path w="128" h="345">
                    <a:moveTo>
                      <a:pt x="0" y="345"/>
                    </a:moveTo>
                    <a:lnTo>
                      <a:pt x="0" y="128"/>
                    </a:lnTo>
                    <a:lnTo>
                      <a:pt x="128" y="0"/>
                    </a:lnTo>
                    <a:lnTo>
                      <a:pt x="128" y="217"/>
                    </a:lnTo>
                    <a:lnTo>
                      <a:pt x="0" y="345"/>
                    </a:lnTo>
                    <a:close/>
                  </a:path>
                </a:pathLst>
              </a:custGeom>
              <a:solidFill>
                <a:schemeClr val="hlink"/>
              </a:solidFill>
              <a:ln w="9525">
                <a:noFill/>
                <a:round/>
                <a:headEnd/>
                <a:tailEnd/>
              </a:ln>
            </p:spPr>
            <p:txBody>
              <a:bodyPr/>
              <a:lstStyle/>
              <a:p>
                <a:endParaRPr lang="pt-PT"/>
              </a:p>
            </p:txBody>
          </p:sp>
          <p:sp>
            <p:nvSpPr>
              <p:cNvPr id="268" name="Freeform 518"/>
              <p:cNvSpPr>
                <a:spLocks/>
              </p:cNvSpPr>
              <p:nvPr/>
            </p:nvSpPr>
            <p:spPr bwMode="auto">
              <a:xfrm>
                <a:off x="2639" y="2957"/>
                <a:ext cx="554" cy="128"/>
              </a:xfrm>
              <a:custGeom>
                <a:avLst/>
                <a:gdLst/>
                <a:ahLst/>
                <a:cxnLst>
                  <a:cxn ang="0">
                    <a:pos x="426" y="128"/>
                  </a:cxn>
                  <a:cxn ang="0">
                    <a:pos x="0" y="128"/>
                  </a:cxn>
                  <a:cxn ang="0">
                    <a:pos x="128" y="0"/>
                  </a:cxn>
                  <a:cxn ang="0">
                    <a:pos x="554" y="0"/>
                  </a:cxn>
                  <a:cxn ang="0">
                    <a:pos x="426" y="128"/>
                  </a:cxn>
                </a:cxnLst>
                <a:rect l="0" t="0" r="r" b="b"/>
                <a:pathLst>
                  <a:path w="554" h="128">
                    <a:moveTo>
                      <a:pt x="426" y="128"/>
                    </a:moveTo>
                    <a:lnTo>
                      <a:pt x="0" y="128"/>
                    </a:lnTo>
                    <a:lnTo>
                      <a:pt x="128" y="0"/>
                    </a:lnTo>
                    <a:lnTo>
                      <a:pt x="554" y="0"/>
                    </a:lnTo>
                    <a:lnTo>
                      <a:pt x="426" y="128"/>
                    </a:lnTo>
                    <a:close/>
                  </a:path>
                </a:pathLst>
              </a:custGeom>
              <a:solidFill>
                <a:schemeClr val="hlink"/>
              </a:solidFill>
              <a:ln w="9525">
                <a:noFill/>
                <a:round/>
                <a:headEnd/>
                <a:tailEnd/>
              </a:ln>
            </p:spPr>
            <p:txBody>
              <a:bodyPr/>
              <a:lstStyle/>
              <a:p>
                <a:endParaRPr lang="pt-PT"/>
              </a:p>
            </p:txBody>
          </p:sp>
          <p:sp>
            <p:nvSpPr>
              <p:cNvPr id="269" name="Rectangle 519"/>
              <p:cNvSpPr>
                <a:spLocks noChangeArrowheads="1"/>
              </p:cNvSpPr>
              <p:nvPr/>
            </p:nvSpPr>
            <p:spPr bwMode="auto">
              <a:xfrm>
                <a:off x="2639" y="3085"/>
                <a:ext cx="426" cy="217"/>
              </a:xfrm>
              <a:prstGeom prst="rect">
                <a:avLst/>
              </a:prstGeom>
              <a:solidFill>
                <a:schemeClr val="hlink"/>
              </a:solidFill>
              <a:ln w="9525">
                <a:noFill/>
                <a:miter lim="800000"/>
                <a:headEnd/>
                <a:tailEnd/>
              </a:ln>
            </p:spPr>
            <p:txBody>
              <a:bodyPr/>
              <a:lstStyle/>
              <a:p>
                <a:endParaRPr lang="pt-PT"/>
              </a:p>
            </p:txBody>
          </p:sp>
        </p:grpSp>
        <p:sp>
          <p:nvSpPr>
            <p:cNvPr id="210" name="Rectangle 520"/>
            <p:cNvSpPr>
              <a:spLocks noChangeArrowheads="1"/>
            </p:cNvSpPr>
            <p:nvPr/>
          </p:nvSpPr>
          <p:spPr bwMode="auto">
            <a:xfrm>
              <a:off x="4156075" y="25598438"/>
              <a:ext cx="534988" cy="396875"/>
            </a:xfrm>
            <a:prstGeom prst="rect">
              <a:avLst/>
            </a:prstGeom>
            <a:noFill/>
            <a:ln w="9525">
              <a:noFill/>
              <a:miter lim="800000"/>
              <a:headEnd/>
              <a:tailEnd/>
            </a:ln>
          </p:spPr>
          <p:txBody>
            <a:bodyPr wrap="none" lIns="0" tIns="0" rIns="0" bIns="0">
              <a:spAutoFit/>
            </a:bodyPr>
            <a:lstStyle/>
            <a:p>
              <a:pPr algn="ctr"/>
              <a:r>
                <a:rPr lang="pt-PT" sz="1300" b="1">
                  <a:solidFill>
                    <a:srgbClr val="000000"/>
                  </a:solidFill>
                </a:rPr>
                <a:t>Data </a:t>
              </a:r>
            </a:p>
            <a:p>
              <a:pPr algn="ctr"/>
              <a:r>
                <a:rPr lang="pt-PT" sz="1300" b="1">
                  <a:solidFill>
                    <a:srgbClr val="000000"/>
                  </a:solidFill>
                </a:rPr>
                <a:t>Mining</a:t>
              </a:r>
              <a:endParaRPr lang="pt-PT" sz="2000"/>
            </a:p>
          </p:txBody>
        </p:sp>
        <p:sp>
          <p:nvSpPr>
            <p:cNvPr id="211" name="Freeform 521"/>
            <p:cNvSpPr>
              <a:spLocks/>
            </p:cNvSpPr>
            <p:nvPr/>
          </p:nvSpPr>
          <p:spPr bwMode="auto">
            <a:xfrm>
              <a:off x="3362325" y="25601613"/>
              <a:ext cx="522288" cy="257175"/>
            </a:xfrm>
            <a:custGeom>
              <a:avLst/>
              <a:gdLst/>
              <a:ahLst/>
              <a:cxnLst>
                <a:cxn ang="0">
                  <a:pos x="215" y="0"/>
                </a:cxn>
                <a:cxn ang="0">
                  <a:pos x="215" y="24"/>
                </a:cxn>
                <a:cxn ang="0">
                  <a:pos x="0" y="24"/>
                </a:cxn>
                <a:cxn ang="0">
                  <a:pos x="0" y="72"/>
                </a:cxn>
                <a:cxn ang="0">
                  <a:pos x="215" y="72"/>
                </a:cxn>
                <a:cxn ang="0">
                  <a:pos x="215" y="97"/>
                </a:cxn>
                <a:cxn ang="0">
                  <a:pos x="284" y="48"/>
                </a:cxn>
                <a:cxn ang="0">
                  <a:pos x="215" y="0"/>
                </a:cxn>
              </a:cxnLst>
              <a:rect l="0" t="0" r="r" b="b"/>
              <a:pathLst>
                <a:path w="284" h="97">
                  <a:moveTo>
                    <a:pt x="215" y="0"/>
                  </a:moveTo>
                  <a:lnTo>
                    <a:pt x="215" y="24"/>
                  </a:lnTo>
                  <a:lnTo>
                    <a:pt x="0" y="24"/>
                  </a:lnTo>
                  <a:lnTo>
                    <a:pt x="0" y="72"/>
                  </a:lnTo>
                  <a:lnTo>
                    <a:pt x="215" y="72"/>
                  </a:lnTo>
                  <a:lnTo>
                    <a:pt x="215" y="97"/>
                  </a:lnTo>
                  <a:lnTo>
                    <a:pt x="284" y="48"/>
                  </a:lnTo>
                  <a:lnTo>
                    <a:pt x="215" y="0"/>
                  </a:lnTo>
                  <a:close/>
                </a:path>
              </a:pathLst>
            </a:custGeom>
            <a:solidFill>
              <a:schemeClr val="accent2"/>
            </a:solidFill>
            <a:ln w="11176">
              <a:noFill/>
              <a:prstDash val="solid"/>
              <a:round/>
              <a:headEnd/>
              <a:tailEnd/>
            </a:ln>
          </p:spPr>
          <p:txBody>
            <a:bodyPr/>
            <a:lstStyle/>
            <a:p>
              <a:endParaRPr lang="pt-PT"/>
            </a:p>
          </p:txBody>
        </p:sp>
        <p:grpSp>
          <p:nvGrpSpPr>
            <p:cNvPr id="212" name="Group 522"/>
            <p:cNvGrpSpPr>
              <a:grpSpLocks/>
            </p:cNvGrpSpPr>
            <p:nvPr/>
          </p:nvGrpSpPr>
          <p:grpSpPr bwMode="auto">
            <a:xfrm>
              <a:off x="5586413" y="24834850"/>
              <a:ext cx="914400" cy="1724025"/>
              <a:chOff x="3491" y="2867"/>
              <a:chExt cx="496" cy="652"/>
            </a:xfrm>
          </p:grpSpPr>
          <p:sp>
            <p:nvSpPr>
              <p:cNvPr id="264" name="Freeform 523"/>
              <p:cNvSpPr>
                <a:spLocks/>
              </p:cNvSpPr>
              <p:nvPr/>
            </p:nvSpPr>
            <p:spPr bwMode="auto">
              <a:xfrm>
                <a:off x="3491" y="2867"/>
                <a:ext cx="496" cy="652"/>
              </a:xfrm>
              <a:custGeom>
                <a:avLst/>
                <a:gdLst/>
                <a:ahLst/>
                <a:cxnLst>
                  <a:cxn ang="0">
                    <a:pos x="248" y="0"/>
                  </a:cxn>
                  <a:cxn ang="0">
                    <a:pos x="198" y="3"/>
                  </a:cxn>
                  <a:cxn ang="0">
                    <a:pos x="152" y="8"/>
                  </a:cxn>
                  <a:cxn ang="0">
                    <a:pos x="108" y="17"/>
                  </a:cxn>
                  <a:cxn ang="0">
                    <a:pos x="72" y="32"/>
                  </a:cxn>
                  <a:cxn ang="0">
                    <a:pos x="43" y="46"/>
                  </a:cxn>
                  <a:cxn ang="0">
                    <a:pos x="19" y="63"/>
                  </a:cxn>
                  <a:cxn ang="0">
                    <a:pos x="5" y="82"/>
                  </a:cxn>
                  <a:cxn ang="0">
                    <a:pos x="3" y="94"/>
                  </a:cxn>
                  <a:cxn ang="0">
                    <a:pos x="0" y="104"/>
                  </a:cxn>
                  <a:cxn ang="0">
                    <a:pos x="0" y="551"/>
                  </a:cxn>
                  <a:cxn ang="0">
                    <a:pos x="3" y="560"/>
                  </a:cxn>
                  <a:cxn ang="0">
                    <a:pos x="5" y="570"/>
                  </a:cxn>
                  <a:cxn ang="0">
                    <a:pos x="19" y="589"/>
                  </a:cxn>
                  <a:cxn ang="0">
                    <a:pos x="43" y="606"/>
                  </a:cxn>
                  <a:cxn ang="0">
                    <a:pos x="72" y="623"/>
                  </a:cxn>
                  <a:cxn ang="0">
                    <a:pos x="108" y="635"/>
                  </a:cxn>
                  <a:cxn ang="0">
                    <a:pos x="152" y="645"/>
                  </a:cxn>
                  <a:cxn ang="0">
                    <a:pos x="198" y="650"/>
                  </a:cxn>
                  <a:cxn ang="0">
                    <a:pos x="248" y="652"/>
                  </a:cxn>
                  <a:cxn ang="0">
                    <a:pos x="299" y="650"/>
                  </a:cxn>
                  <a:cxn ang="0">
                    <a:pos x="344" y="645"/>
                  </a:cxn>
                  <a:cxn ang="0">
                    <a:pos x="388" y="635"/>
                  </a:cxn>
                  <a:cxn ang="0">
                    <a:pos x="424" y="623"/>
                  </a:cxn>
                  <a:cxn ang="0">
                    <a:pos x="453" y="606"/>
                  </a:cxn>
                  <a:cxn ang="0">
                    <a:pos x="477" y="589"/>
                  </a:cxn>
                  <a:cxn ang="0">
                    <a:pos x="491" y="570"/>
                  </a:cxn>
                  <a:cxn ang="0">
                    <a:pos x="496" y="560"/>
                  </a:cxn>
                  <a:cxn ang="0">
                    <a:pos x="496" y="551"/>
                  </a:cxn>
                  <a:cxn ang="0">
                    <a:pos x="496" y="104"/>
                  </a:cxn>
                  <a:cxn ang="0">
                    <a:pos x="496" y="94"/>
                  </a:cxn>
                  <a:cxn ang="0">
                    <a:pos x="491" y="82"/>
                  </a:cxn>
                  <a:cxn ang="0">
                    <a:pos x="477" y="63"/>
                  </a:cxn>
                  <a:cxn ang="0">
                    <a:pos x="453" y="46"/>
                  </a:cxn>
                  <a:cxn ang="0">
                    <a:pos x="424" y="32"/>
                  </a:cxn>
                  <a:cxn ang="0">
                    <a:pos x="388" y="17"/>
                  </a:cxn>
                  <a:cxn ang="0">
                    <a:pos x="344" y="8"/>
                  </a:cxn>
                  <a:cxn ang="0">
                    <a:pos x="299" y="3"/>
                  </a:cxn>
                  <a:cxn ang="0">
                    <a:pos x="248" y="0"/>
                  </a:cxn>
                </a:cxnLst>
                <a:rect l="0" t="0" r="r" b="b"/>
                <a:pathLst>
                  <a:path w="496" h="652">
                    <a:moveTo>
                      <a:pt x="248" y="0"/>
                    </a:moveTo>
                    <a:lnTo>
                      <a:pt x="198" y="3"/>
                    </a:lnTo>
                    <a:lnTo>
                      <a:pt x="152" y="8"/>
                    </a:lnTo>
                    <a:lnTo>
                      <a:pt x="108" y="17"/>
                    </a:lnTo>
                    <a:lnTo>
                      <a:pt x="72" y="32"/>
                    </a:lnTo>
                    <a:lnTo>
                      <a:pt x="43" y="46"/>
                    </a:lnTo>
                    <a:lnTo>
                      <a:pt x="19" y="63"/>
                    </a:lnTo>
                    <a:lnTo>
                      <a:pt x="5" y="82"/>
                    </a:lnTo>
                    <a:lnTo>
                      <a:pt x="3" y="94"/>
                    </a:lnTo>
                    <a:lnTo>
                      <a:pt x="0" y="104"/>
                    </a:lnTo>
                    <a:lnTo>
                      <a:pt x="0" y="551"/>
                    </a:lnTo>
                    <a:lnTo>
                      <a:pt x="3" y="560"/>
                    </a:lnTo>
                    <a:lnTo>
                      <a:pt x="5" y="570"/>
                    </a:lnTo>
                    <a:lnTo>
                      <a:pt x="19" y="589"/>
                    </a:lnTo>
                    <a:lnTo>
                      <a:pt x="43" y="606"/>
                    </a:lnTo>
                    <a:lnTo>
                      <a:pt x="72" y="623"/>
                    </a:lnTo>
                    <a:lnTo>
                      <a:pt x="108" y="635"/>
                    </a:lnTo>
                    <a:lnTo>
                      <a:pt x="152" y="645"/>
                    </a:lnTo>
                    <a:lnTo>
                      <a:pt x="198" y="650"/>
                    </a:lnTo>
                    <a:lnTo>
                      <a:pt x="248" y="652"/>
                    </a:lnTo>
                    <a:lnTo>
                      <a:pt x="299" y="650"/>
                    </a:lnTo>
                    <a:lnTo>
                      <a:pt x="344" y="645"/>
                    </a:lnTo>
                    <a:lnTo>
                      <a:pt x="388" y="635"/>
                    </a:lnTo>
                    <a:lnTo>
                      <a:pt x="424" y="623"/>
                    </a:lnTo>
                    <a:lnTo>
                      <a:pt x="453" y="606"/>
                    </a:lnTo>
                    <a:lnTo>
                      <a:pt x="477" y="589"/>
                    </a:lnTo>
                    <a:lnTo>
                      <a:pt x="491" y="570"/>
                    </a:lnTo>
                    <a:lnTo>
                      <a:pt x="496" y="560"/>
                    </a:lnTo>
                    <a:lnTo>
                      <a:pt x="496" y="551"/>
                    </a:lnTo>
                    <a:lnTo>
                      <a:pt x="496" y="104"/>
                    </a:lnTo>
                    <a:lnTo>
                      <a:pt x="496" y="94"/>
                    </a:lnTo>
                    <a:lnTo>
                      <a:pt x="491" y="82"/>
                    </a:lnTo>
                    <a:lnTo>
                      <a:pt x="477" y="63"/>
                    </a:lnTo>
                    <a:lnTo>
                      <a:pt x="453" y="46"/>
                    </a:lnTo>
                    <a:lnTo>
                      <a:pt x="424" y="32"/>
                    </a:lnTo>
                    <a:lnTo>
                      <a:pt x="388" y="17"/>
                    </a:lnTo>
                    <a:lnTo>
                      <a:pt x="344" y="8"/>
                    </a:lnTo>
                    <a:lnTo>
                      <a:pt x="299" y="3"/>
                    </a:lnTo>
                    <a:lnTo>
                      <a:pt x="248" y="0"/>
                    </a:lnTo>
                    <a:close/>
                  </a:path>
                </a:pathLst>
              </a:custGeom>
              <a:solidFill>
                <a:schemeClr val="hlink"/>
              </a:solidFill>
              <a:ln w="3175">
                <a:solidFill>
                  <a:schemeClr val="accent1"/>
                </a:solidFill>
                <a:round/>
                <a:headEnd/>
                <a:tailEnd/>
              </a:ln>
            </p:spPr>
            <p:txBody>
              <a:bodyPr/>
              <a:lstStyle/>
              <a:p>
                <a:endParaRPr lang="pt-PT"/>
              </a:p>
            </p:txBody>
          </p:sp>
          <p:sp>
            <p:nvSpPr>
              <p:cNvPr id="265" name="Freeform 524"/>
              <p:cNvSpPr>
                <a:spLocks/>
              </p:cNvSpPr>
              <p:nvPr/>
            </p:nvSpPr>
            <p:spPr bwMode="auto">
              <a:xfrm>
                <a:off x="3491" y="2867"/>
                <a:ext cx="496" cy="652"/>
              </a:xfrm>
              <a:custGeom>
                <a:avLst/>
                <a:gdLst/>
                <a:ahLst/>
                <a:cxnLst>
                  <a:cxn ang="0">
                    <a:pos x="248" y="0"/>
                  </a:cxn>
                  <a:cxn ang="0">
                    <a:pos x="198" y="3"/>
                  </a:cxn>
                  <a:cxn ang="0">
                    <a:pos x="152" y="8"/>
                  </a:cxn>
                  <a:cxn ang="0">
                    <a:pos x="108" y="17"/>
                  </a:cxn>
                  <a:cxn ang="0">
                    <a:pos x="72" y="32"/>
                  </a:cxn>
                  <a:cxn ang="0">
                    <a:pos x="43" y="46"/>
                  </a:cxn>
                  <a:cxn ang="0">
                    <a:pos x="19" y="63"/>
                  </a:cxn>
                  <a:cxn ang="0">
                    <a:pos x="5" y="82"/>
                  </a:cxn>
                  <a:cxn ang="0">
                    <a:pos x="3" y="94"/>
                  </a:cxn>
                  <a:cxn ang="0">
                    <a:pos x="0" y="104"/>
                  </a:cxn>
                  <a:cxn ang="0">
                    <a:pos x="0" y="551"/>
                  </a:cxn>
                  <a:cxn ang="0">
                    <a:pos x="3" y="560"/>
                  </a:cxn>
                  <a:cxn ang="0">
                    <a:pos x="5" y="570"/>
                  </a:cxn>
                  <a:cxn ang="0">
                    <a:pos x="19" y="589"/>
                  </a:cxn>
                  <a:cxn ang="0">
                    <a:pos x="43" y="606"/>
                  </a:cxn>
                  <a:cxn ang="0">
                    <a:pos x="72" y="623"/>
                  </a:cxn>
                  <a:cxn ang="0">
                    <a:pos x="108" y="635"/>
                  </a:cxn>
                  <a:cxn ang="0">
                    <a:pos x="152" y="645"/>
                  </a:cxn>
                  <a:cxn ang="0">
                    <a:pos x="198" y="650"/>
                  </a:cxn>
                  <a:cxn ang="0">
                    <a:pos x="248" y="652"/>
                  </a:cxn>
                  <a:cxn ang="0">
                    <a:pos x="299" y="650"/>
                  </a:cxn>
                  <a:cxn ang="0">
                    <a:pos x="344" y="645"/>
                  </a:cxn>
                  <a:cxn ang="0">
                    <a:pos x="388" y="635"/>
                  </a:cxn>
                  <a:cxn ang="0">
                    <a:pos x="424" y="623"/>
                  </a:cxn>
                  <a:cxn ang="0">
                    <a:pos x="453" y="606"/>
                  </a:cxn>
                  <a:cxn ang="0">
                    <a:pos x="477" y="589"/>
                  </a:cxn>
                  <a:cxn ang="0">
                    <a:pos x="491" y="570"/>
                  </a:cxn>
                  <a:cxn ang="0">
                    <a:pos x="496" y="560"/>
                  </a:cxn>
                  <a:cxn ang="0">
                    <a:pos x="496" y="551"/>
                  </a:cxn>
                  <a:cxn ang="0">
                    <a:pos x="496" y="104"/>
                  </a:cxn>
                  <a:cxn ang="0">
                    <a:pos x="496" y="94"/>
                  </a:cxn>
                  <a:cxn ang="0">
                    <a:pos x="491" y="82"/>
                  </a:cxn>
                  <a:cxn ang="0">
                    <a:pos x="477" y="63"/>
                  </a:cxn>
                  <a:cxn ang="0">
                    <a:pos x="453" y="46"/>
                  </a:cxn>
                  <a:cxn ang="0">
                    <a:pos x="424" y="32"/>
                  </a:cxn>
                  <a:cxn ang="0">
                    <a:pos x="388" y="17"/>
                  </a:cxn>
                  <a:cxn ang="0">
                    <a:pos x="344" y="8"/>
                  </a:cxn>
                  <a:cxn ang="0">
                    <a:pos x="299" y="3"/>
                  </a:cxn>
                  <a:cxn ang="0">
                    <a:pos x="248" y="0"/>
                  </a:cxn>
                </a:cxnLst>
                <a:rect l="0" t="0" r="r" b="b"/>
                <a:pathLst>
                  <a:path w="496" h="652">
                    <a:moveTo>
                      <a:pt x="248" y="0"/>
                    </a:moveTo>
                    <a:lnTo>
                      <a:pt x="198" y="3"/>
                    </a:lnTo>
                    <a:lnTo>
                      <a:pt x="152" y="8"/>
                    </a:lnTo>
                    <a:lnTo>
                      <a:pt x="108" y="17"/>
                    </a:lnTo>
                    <a:lnTo>
                      <a:pt x="72" y="32"/>
                    </a:lnTo>
                    <a:lnTo>
                      <a:pt x="43" y="46"/>
                    </a:lnTo>
                    <a:lnTo>
                      <a:pt x="19" y="63"/>
                    </a:lnTo>
                    <a:lnTo>
                      <a:pt x="5" y="82"/>
                    </a:lnTo>
                    <a:lnTo>
                      <a:pt x="3" y="94"/>
                    </a:lnTo>
                    <a:lnTo>
                      <a:pt x="0" y="104"/>
                    </a:lnTo>
                    <a:lnTo>
                      <a:pt x="0" y="551"/>
                    </a:lnTo>
                    <a:lnTo>
                      <a:pt x="3" y="560"/>
                    </a:lnTo>
                    <a:lnTo>
                      <a:pt x="5" y="570"/>
                    </a:lnTo>
                    <a:lnTo>
                      <a:pt x="19" y="589"/>
                    </a:lnTo>
                    <a:lnTo>
                      <a:pt x="43" y="606"/>
                    </a:lnTo>
                    <a:lnTo>
                      <a:pt x="72" y="623"/>
                    </a:lnTo>
                    <a:lnTo>
                      <a:pt x="108" y="635"/>
                    </a:lnTo>
                    <a:lnTo>
                      <a:pt x="152" y="645"/>
                    </a:lnTo>
                    <a:lnTo>
                      <a:pt x="198" y="650"/>
                    </a:lnTo>
                    <a:lnTo>
                      <a:pt x="248" y="652"/>
                    </a:lnTo>
                    <a:lnTo>
                      <a:pt x="299" y="650"/>
                    </a:lnTo>
                    <a:lnTo>
                      <a:pt x="344" y="645"/>
                    </a:lnTo>
                    <a:lnTo>
                      <a:pt x="388" y="635"/>
                    </a:lnTo>
                    <a:lnTo>
                      <a:pt x="424" y="623"/>
                    </a:lnTo>
                    <a:lnTo>
                      <a:pt x="453" y="606"/>
                    </a:lnTo>
                    <a:lnTo>
                      <a:pt x="477" y="589"/>
                    </a:lnTo>
                    <a:lnTo>
                      <a:pt x="491" y="570"/>
                    </a:lnTo>
                    <a:lnTo>
                      <a:pt x="496" y="560"/>
                    </a:lnTo>
                    <a:lnTo>
                      <a:pt x="496" y="551"/>
                    </a:lnTo>
                    <a:lnTo>
                      <a:pt x="496" y="104"/>
                    </a:lnTo>
                    <a:lnTo>
                      <a:pt x="496" y="94"/>
                    </a:lnTo>
                    <a:lnTo>
                      <a:pt x="491" y="82"/>
                    </a:lnTo>
                    <a:lnTo>
                      <a:pt x="477" y="63"/>
                    </a:lnTo>
                    <a:lnTo>
                      <a:pt x="453" y="46"/>
                    </a:lnTo>
                    <a:lnTo>
                      <a:pt x="424" y="32"/>
                    </a:lnTo>
                    <a:lnTo>
                      <a:pt x="388" y="17"/>
                    </a:lnTo>
                    <a:lnTo>
                      <a:pt x="344" y="8"/>
                    </a:lnTo>
                    <a:lnTo>
                      <a:pt x="299" y="3"/>
                    </a:lnTo>
                    <a:lnTo>
                      <a:pt x="248" y="0"/>
                    </a:lnTo>
                    <a:close/>
                  </a:path>
                </a:pathLst>
              </a:custGeom>
              <a:solidFill>
                <a:schemeClr val="hlink"/>
              </a:solidFill>
              <a:ln w="3175">
                <a:solidFill>
                  <a:schemeClr val="accent1"/>
                </a:solidFill>
                <a:prstDash val="solid"/>
                <a:round/>
                <a:headEnd/>
                <a:tailEnd/>
              </a:ln>
            </p:spPr>
            <p:txBody>
              <a:bodyPr/>
              <a:lstStyle/>
              <a:p>
                <a:endParaRPr lang="pt-PT"/>
              </a:p>
            </p:txBody>
          </p:sp>
          <p:sp>
            <p:nvSpPr>
              <p:cNvPr id="266" name="Freeform 525"/>
              <p:cNvSpPr>
                <a:spLocks/>
              </p:cNvSpPr>
              <p:nvPr/>
            </p:nvSpPr>
            <p:spPr bwMode="auto">
              <a:xfrm>
                <a:off x="3491" y="2971"/>
                <a:ext cx="496" cy="102"/>
              </a:xfrm>
              <a:custGeom>
                <a:avLst/>
                <a:gdLst/>
                <a:ahLst/>
                <a:cxnLst>
                  <a:cxn ang="0">
                    <a:pos x="0" y="0"/>
                  </a:cxn>
                  <a:cxn ang="0">
                    <a:pos x="3" y="10"/>
                  </a:cxn>
                  <a:cxn ang="0">
                    <a:pos x="5" y="19"/>
                  </a:cxn>
                  <a:cxn ang="0">
                    <a:pos x="19" y="39"/>
                  </a:cxn>
                  <a:cxn ang="0">
                    <a:pos x="43" y="56"/>
                  </a:cxn>
                  <a:cxn ang="0">
                    <a:pos x="72" y="73"/>
                  </a:cxn>
                  <a:cxn ang="0">
                    <a:pos x="108" y="85"/>
                  </a:cxn>
                  <a:cxn ang="0">
                    <a:pos x="152" y="94"/>
                  </a:cxn>
                  <a:cxn ang="0">
                    <a:pos x="198" y="99"/>
                  </a:cxn>
                  <a:cxn ang="0">
                    <a:pos x="248" y="102"/>
                  </a:cxn>
                  <a:cxn ang="0">
                    <a:pos x="299" y="99"/>
                  </a:cxn>
                  <a:cxn ang="0">
                    <a:pos x="344" y="94"/>
                  </a:cxn>
                  <a:cxn ang="0">
                    <a:pos x="388" y="85"/>
                  </a:cxn>
                  <a:cxn ang="0">
                    <a:pos x="424" y="73"/>
                  </a:cxn>
                  <a:cxn ang="0">
                    <a:pos x="453" y="56"/>
                  </a:cxn>
                  <a:cxn ang="0">
                    <a:pos x="477" y="39"/>
                  </a:cxn>
                  <a:cxn ang="0">
                    <a:pos x="491" y="19"/>
                  </a:cxn>
                  <a:cxn ang="0">
                    <a:pos x="496" y="10"/>
                  </a:cxn>
                  <a:cxn ang="0">
                    <a:pos x="496" y="0"/>
                  </a:cxn>
                </a:cxnLst>
                <a:rect l="0" t="0" r="r" b="b"/>
                <a:pathLst>
                  <a:path w="496" h="102">
                    <a:moveTo>
                      <a:pt x="0" y="0"/>
                    </a:moveTo>
                    <a:lnTo>
                      <a:pt x="3" y="10"/>
                    </a:lnTo>
                    <a:lnTo>
                      <a:pt x="5" y="19"/>
                    </a:lnTo>
                    <a:lnTo>
                      <a:pt x="19" y="39"/>
                    </a:lnTo>
                    <a:lnTo>
                      <a:pt x="43" y="56"/>
                    </a:lnTo>
                    <a:lnTo>
                      <a:pt x="72" y="73"/>
                    </a:lnTo>
                    <a:lnTo>
                      <a:pt x="108" y="85"/>
                    </a:lnTo>
                    <a:lnTo>
                      <a:pt x="152" y="94"/>
                    </a:lnTo>
                    <a:lnTo>
                      <a:pt x="198" y="99"/>
                    </a:lnTo>
                    <a:lnTo>
                      <a:pt x="248" y="102"/>
                    </a:lnTo>
                    <a:lnTo>
                      <a:pt x="299" y="99"/>
                    </a:lnTo>
                    <a:lnTo>
                      <a:pt x="344" y="94"/>
                    </a:lnTo>
                    <a:lnTo>
                      <a:pt x="388" y="85"/>
                    </a:lnTo>
                    <a:lnTo>
                      <a:pt x="424" y="73"/>
                    </a:lnTo>
                    <a:lnTo>
                      <a:pt x="453" y="56"/>
                    </a:lnTo>
                    <a:lnTo>
                      <a:pt x="477" y="39"/>
                    </a:lnTo>
                    <a:lnTo>
                      <a:pt x="491" y="19"/>
                    </a:lnTo>
                    <a:lnTo>
                      <a:pt x="496" y="10"/>
                    </a:lnTo>
                    <a:lnTo>
                      <a:pt x="496" y="0"/>
                    </a:lnTo>
                  </a:path>
                </a:pathLst>
              </a:custGeom>
              <a:solidFill>
                <a:schemeClr val="hlink"/>
              </a:solidFill>
              <a:ln w="3175">
                <a:solidFill>
                  <a:schemeClr val="accent1"/>
                </a:solidFill>
                <a:prstDash val="solid"/>
                <a:round/>
                <a:headEnd/>
                <a:tailEnd/>
              </a:ln>
            </p:spPr>
            <p:txBody>
              <a:bodyPr/>
              <a:lstStyle/>
              <a:p>
                <a:endParaRPr lang="pt-PT"/>
              </a:p>
            </p:txBody>
          </p:sp>
        </p:grpSp>
        <p:sp>
          <p:nvSpPr>
            <p:cNvPr id="213" name="Rectangle 526"/>
            <p:cNvSpPr>
              <a:spLocks noChangeArrowheads="1"/>
            </p:cNvSpPr>
            <p:nvPr/>
          </p:nvSpPr>
          <p:spPr bwMode="auto">
            <a:xfrm>
              <a:off x="5586413" y="25601613"/>
              <a:ext cx="917575" cy="581025"/>
            </a:xfrm>
            <a:prstGeom prst="rect">
              <a:avLst/>
            </a:prstGeom>
            <a:noFill/>
            <a:ln w="9525">
              <a:noFill/>
              <a:miter lim="800000"/>
              <a:headEnd/>
              <a:tailEnd/>
            </a:ln>
          </p:spPr>
          <p:txBody>
            <a:bodyPr/>
            <a:lstStyle/>
            <a:p>
              <a:endParaRPr lang="pt-PT"/>
            </a:p>
          </p:txBody>
        </p:sp>
        <p:sp>
          <p:nvSpPr>
            <p:cNvPr id="214" name="Rectangle 527"/>
            <p:cNvSpPr>
              <a:spLocks noChangeArrowheads="1"/>
            </p:cNvSpPr>
            <p:nvPr/>
          </p:nvSpPr>
          <p:spPr bwMode="auto">
            <a:xfrm>
              <a:off x="5692775" y="25631775"/>
              <a:ext cx="709613" cy="396875"/>
            </a:xfrm>
            <a:prstGeom prst="rect">
              <a:avLst/>
            </a:prstGeom>
            <a:noFill/>
            <a:ln w="9525">
              <a:noFill/>
              <a:miter lim="800000"/>
              <a:headEnd/>
              <a:tailEnd/>
            </a:ln>
          </p:spPr>
          <p:txBody>
            <a:bodyPr lIns="0" tIns="0" rIns="0" bIns="0">
              <a:spAutoFit/>
            </a:bodyPr>
            <a:lstStyle/>
            <a:p>
              <a:pPr algn="ctr"/>
              <a:r>
                <a:rPr lang="pt-PT" sz="1300" b="1">
                  <a:solidFill>
                    <a:srgbClr val="000000"/>
                  </a:solidFill>
                </a:rPr>
                <a:t>Knowl.</a:t>
              </a:r>
            </a:p>
            <a:p>
              <a:pPr algn="ctr"/>
              <a:r>
                <a:rPr lang="pt-PT" sz="1300" b="1">
                  <a:solidFill>
                    <a:srgbClr val="000000"/>
                  </a:solidFill>
                </a:rPr>
                <a:t>Base</a:t>
              </a:r>
              <a:endParaRPr lang="pt-PT" sz="2400"/>
            </a:p>
          </p:txBody>
        </p:sp>
        <p:grpSp>
          <p:nvGrpSpPr>
            <p:cNvPr id="215" name="Group 528"/>
            <p:cNvGrpSpPr>
              <a:grpSpLocks/>
            </p:cNvGrpSpPr>
            <p:nvPr/>
          </p:nvGrpSpPr>
          <p:grpSpPr bwMode="auto">
            <a:xfrm>
              <a:off x="5586410" y="22394863"/>
              <a:ext cx="1808161" cy="911225"/>
              <a:chOff x="3491" y="1943"/>
              <a:chExt cx="980" cy="345"/>
            </a:xfrm>
          </p:grpSpPr>
          <p:sp>
            <p:nvSpPr>
              <p:cNvPr id="261" name="Freeform 529"/>
              <p:cNvSpPr>
                <a:spLocks/>
              </p:cNvSpPr>
              <p:nvPr/>
            </p:nvSpPr>
            <p:spPr bwMode="auto">
              <a:xfrm>
                <a:off x="4343" y="1943"/>
                <a:ext cx="128" cy="345"/>
              </a:xfrm>
              <a:custGeom>
                <a:avLst/>
                <a:gdLst/>
                <a:ahLst/>
                <a:cxnLst>
                  <a:cxn ang="0">
                    <a:pos x="0" y="345"/>
                  </a:cxn>
                  <a:cxn ang="0">
                    <a:pos x="0" y="128"/>
                  </a:cxn>
                  <a:cxn ang="0">
                    <a:pos x="128" y="0"/>
                  </a:cxn>
                  <a:cxn ang="0">
                    <a:pos x="128" y="217"/>
                  </a:cxn>
                  <a:cxn ang="0">
                    <a:pos x="0" y="345"/>
                  </a:cxn>
                </a:cxnLst>
                <a:rect l="0" t="0" r="r" b="b"/>
                <a:pathLst>
                  <a:path w="128" h="345">
                    <a:moveTo>
                      <a:pt x="0" y="345"/>
                    </a:moveTo>
                    <a:lnTo>
                      <a:pt x="0" y="128"/>
                    </a:lnTo>
                    <a:lnTo>
                      <a:pt x="128" y="0"/>
                    </a:lnTo>
                    <a:lnTo>
                      <a:pt x="128" y="217"/>
                    </a:lnTo>
                    <a:lnTo>
                      <a:pt x="0" y="345"/>
                    </a:lnTo>
                    <a:close/>
                  </a:path>
                </a:pathLst>
              </a:custGeom>
              <a:solidFill>
                <a:srgbClr val="E0E0E0"/>
              </a:solidFill>
              <a:ln w="9525">
                <a:noFill/>
                <a:round/>
                <a:headEnd/>
                <a:tailEnd/>
              </a:ln>
            </p:spPr>
            <p:txBody>
              <a:bodyPr/>
              <a:lstStyle/>
              <a:p>
                <a:endParaRPr lang="pt-PT"/>
              </a:p>
            </p:txBody>
          </p:sp>
          <p:sp>
            <p:nvSpPr>
              <p:cNvPr id="262" name="Freeform 530"/>
              <p:cNvSpPr>
                <a:spLocks/>
              </p:cNvSpPr>
              <p:nvPr/>
            </p:nvSpPr>
            <p:spPr bwMode="auto">
              <a:xfrm>
                <a:off x="3491" y="1943"/>
                <a:ext cx="980" cy="128"/>
              </a:xfrm>
              <a:custGeom>
                <a:avLst/>
                <a:gdLst/>
                <a:ahLst/>
                <a:cxnLst>
                  <a:cxn ang="0">
                    <a:pos x="852" y="128"/>
                  </a:cxn>
                  <a:cxn ang="0">
                    <a:pos x="0" y="128"/>
                  </a:cxn>
                  <a:cxn ang="0">
                    <a:pos x="128" y="0"/>
                  </a:cxn>
                  <a:cxn ang="0">
                    <a:pos x="980" y="0"/>
                  </a:cxn>
                  <a:cxn ang="0">
                    <a:pos x="852" y="128"/>
                  </a:cxn>
                </a:cxnLst>
                <a:rect l="0" t="0" r="r" b="b"/>
                <a:pathLst>
                  <a:path w="980" h="128">
                    <a:moveTo>
                      <a:pt x="852" y="128"/>
                    </a:moveTo>
                    <a:lnTo>
                      <a:pt x="0" y="128"/>
                    </a:lnTo>
                    <a:lnTo>
                      <a:pt x="128" y="0"/>
                    </a:lnTo>
                    <a:lnTo>
                      <a:pt x="980" y="0"/>
                    </a:lnTo>
                    <a:lnTo>
                      <a:pt x="852" y="128"/>
                    </a:lnTo>
                    <a:close/>
                  </a:path>
                </a:pathLst>
              </a:custGeom>
              <a:solidFill>
                <a:srgbClr val="979797"/>
              </a:solidFill>
              <a:ln w="9525">
                <a:noFill/>
                <a:round/>
                <a:headEnd/>
                <a:tailEnd/>
              </a:ln>
            </p:spPr>
            <p:txBody>
              <a:bodyPr/>
              <a:lstStyle/>
              <a:p>
                <a:endParaRPr lang="pt-PT"/>
              </a:p>
            </p:txBody>
          </p:sp>
          <p:sp>
            <p:nvSpPr>
              <p:cNvPr id="263" name="Rectangle 531"/>
              <p:cNvSpPr>
                <a:spLocks noChangeArrowheads="1"/>
              </p:cNvSpPr>
              <p:nvPr/>
            </p:nvSpPr>
            <p:spPr bwMode="auto">
              <a:xfrm>
                <a:off x="3491" y="2071"/>
                <a:ext cx="852" cy="217"/>
              </a:xfrm>
              <a:prstGeom prst="rect">
                <a:avLst/>
              </a:prstGeom>
              <a:solidFill>
                <a:srgbClr val="C3C3C3"/>
              </a:solidFill>
              <a:ln w="9525">
                <a:noFill/>
                <a:miter lim="800000"/>
                <a:headEnd/>
                <a:tailEnd/>
              </a:ln>
            </p:spPr>
            <p:txBody>
              <a:bodyPr/>
              <a:lstStyle/>
              <a:p>
                <a:endParaRPr lang="pt-PT"/>
              </a:p>
            </p:txBody>
          </p:sp>
        </p:grpSp>
        <p:sp>
          <p:nvSpPr>
            <p:cNvPr id="216" name="Rectangle 532"/>
            <p:cNvSpPr>
              <a:spLocks noChangeArrowheads="1"/>
            </p:cNvSpPr>
            <p:nvPr/>
          </p:nvSpPr>
          <p:spPr bwMode="auto">
            <a:xfrm>
              <a:off x="5811838" y="22847300"/>
              <a:ext cx="1087437" cy="198438"/>
            </a:xfrm>
            <a:prstGeom prst="rect">
              <a:avLst/>
            </a:prstGeom>
            <a:noFill/>
            <a:ln w="9525">
              <a:noFill/>
              <a:miter lim="800000"/>
              <a:headEnd/>
              <a:tailEnd/>
            </a:ln>
          </p:spPr>
          <p:txBody>
            <a:bodyPr wrap="none" lIns="0" tIns="0" rIns="0" bIns="0">
              <a:spAutoFit/>
            </a:bodyPr>
            <a:lstStyle/>
            <a:p>
              <a:r>
                <a:rPr lang="pt-PT" sz="1300" b="1" dirty="0" err="1">
                  <a:solidFill>
                    <a:srgbClr val="000000"/>
                  </a:solidFill>
                </a:rPr>
                <a:t>Configuration</a:t>
              </a:r>
              <a:endParaRPr lang="pt-PT" sz="2400" dirty="0"/>
            </a:p>
          </p:txBody>
        </p:sp>
        <p:sp>
          <p:nvSpPr>
            <p:cNvPr id="217" name="Freeform 533"/>
            <p:cNvSpPr>
              <a:spLocks/>
            </p:cNvSpPr>
            <p:nvPr/>
          </p:nvSpPr>
          <p:spPr bwMode="auto">
            <a:xfrm>
              <a:off x="4932363" y="22733000"/>
              <a:ext cx="523875" cy="254000"/>
            </a:xfrm>
            <a:custGeom>
              <a:avLst/>
              <a:gdLst/>
              <a:ahLst/>
              <a:cxnLst>
                <a:cxn ang="0">
                  <a:pos x="70" y="0"/>
                </a:cxn>
                <a:cxn ang="0">
                  <a:pos x="70" y="24"/>
                </a:cxn>
                <a:cxn ang="0">
                  <a:pos x="284" y="24"/>
                </a:cxn>
                <a:cxn ang="0">
                  <a:pos x="284" y="72"/>
                </a:cxn>
                <a:cxn ang="0">
                  <a:pos x="70" y="72"/>
                </a:cxn>
                <a:cxn ang="0">
                  <a:pos x="70" y="96"/>
                </a:cxn>
                <a:cxn ang="0">
                  <a:pos x="0" y="48"/>
                </a:cxn>
                <a:cxn ang="0">
                  <a:pos x="70" y="0"/>
                </a:cxn>
              </a:cxnLst>
              <a:rect l="0" t="0" r="r" b="b"/>
              <a:pathLst>
                <a:path w="284" h="96">
                  <a:moveTo>
                    <a:pt x="70" y="0"/>
                  </a:moveTo>
                  <a:lnTo>
                    <a:pt x="70" y="24"/>
                  </a:lnTo>
                  <a:lnTo>
                    <a:pt x="284" y="24"/>
                  </a:lnTo>
                  <a:lnTo>
                    <a:pt x="284" y="72"/>
                  </a:lnTo>
                  <a:lnTo>
                    <a:pt x="70" y="72"/>
                  </a:lnTo>
                  <a:lnTo>
                    <a:pt x="70" y="96"/>
                  </a:lnTo>
                  <a:lnTo>
                    <a:pt x="0" y="48"/>
                  </a:lnTo>
                  <a:lnTo>
                    <a:pt x="70" y="0"/>
                  </a:lnTo>
                  <a:close/>
                </a:path>
              </a:pathLst>
            </a:custGeom>
            <a:solidFill>
              <a:schemeClr val="accent2"/>
            </a:solidFill>
            <a:ln w="11176">
              <a:noFill/>
              <a:prstDash val="solid"/>
              <a:round/>
              <a:headEnd/>
              <a:tailEnd/>
            </a:ln>
          </p:spPr>
          <p:txBody>
            <a:bodyPr/>
            <a:lstStyle/>
            <a:p>
              <a:endParaRPr lang="pt-PT"/>
            </a:p>
          </p:txBody>
        </p:sp>
        <p:sp>
          <p:nvSpPr>
            <p:cNvPr id="218" name="Freeform 534"/>
            <p:cNvSpPr>
              <a:spLocks/>
            </p:cNvSpPr>
            <p:nvPr/>
          </p:nvSpPr>
          <p:spPr bwMode="auto">
            <a:xfrm>
              <a:off x="5975350" y="23495000"/>
              <a:ext cx="165100" cy="957263"/>
            </a:xfrm>
            <a:custGeom>
              <a:avLst/>
              <a:gdLst/>
              <a:ahLst/>
              <a:cxnLst>
                <a:cxn ang="0">
                  <a:pos x="0" y="92"/>
                </a:cxn>
                <a:cxn ang="0">
                  <a:pos x="24" y="92"/>
                </a:cxn>
                <a:cxn ang="0">
                  <a:pos x="24" y="362"/>
                </a:cxn>
                <a:cxn ang="0">
                  <a:pos x="67" y="362"/>
                </a:cxn>
                <a:cxn ang="0">
                  <a:pos x="67" y="92"/>
                </a:cxn>
                <a:cxn ang="0">
                  <a:pos x="89" y="92"/>
                </a:cxn>
                <a:cxn ang="0">
                  <a:pos x="46" y="0"/>
                </a:cxn>
                <a:cxn ang="0">
                  <a:pos x="0" y="92"/>
                </a:cxn>
              </a:cxnLst>
              <a:rect l="0" t="0" r="r" b="b"/>
              <a:pathLst>
                <a:path w="89" h="362">
                  <a:moveTo>
                    <a:pt x="0" y="92"/>
                  </a:moveTo>
                  <a:lnTo>
                    <a:pt x="24" y="92"/>
                  </a:lnTo>
                  <a:lnTo>
                    <a:pt x="24" y="362"/>
                  </a:lnTo>
                  <a:lnTo>
                    <a:pt x="67" y="362"/>
                  </a:lnTo>
                  <a:lnTo>
                    <a:pt x="67" y="92"/>
                  </a:lnTo>
                  <a:lnTo>
                    <a:pt x="89" y="92"/>
                  </a:lnTo>
                  <a:lnTo>
                    <a:pt x="46" y="0"/>
                  </a:lnTo>
                  <a:lnTo>
                    <a:pt x="0" y="92"/>
                  </a:lnTo>
                  <a:close/>
                </a:path>
              </a:pathLst>
            </a:custGeom>
            <a:solidFill>
              <a:schemeClr val="accent2"/>
            </a:solidFill>
            <a:ln w="11176">
              <a:noFill/>
              <a:prstDash val="solid"/>
              <a:round/>
              <a:headEnd/>
              <a:tailEnd/>
            </a:ln>
          </p:spPr>
          <p:txBody>
            <a:bodyPr/>
            <a:lstStyle/>
            <a:p>
              <a:endParaRPr lang="pt-PT"/>
            </a:p>
          </p:txBody>
        </p:sp>
        <p:grpSp>
          <p:nvGrpSpPr>
            <p:cNvPr id="219" name="Group 535"/>
            <p:cNvGrpSpPr>
              <a:grpSpLocks/>
            </p:cNvGrpSpPr>
            <p:nvPr/>
          </p:nvGrpSpPr>
          <p:grpSpPr bwMode="auto">
            <a:xfrm>
              <a:off x="6886575" y="25890538"/>
              <a:ext cx="1412875" cy="914400"/>
              <a:chOff x="4201" y="3101"/>
              <a:chExt cx="766" cy="346"/>
            </a:xfrm>
          </p:grpSpPr>
          <p:sp>
            <p:nvSpPr>
              <p:cNvPr id="258" name="Freeform 536"/>
              <p:cNvSpPr>
                <a:spLocks/>
              </p:cNvSpPr>
              <p:nvPr/>
            </p:nvSpPr>
            <p:spPr bwMode="auto">
              <a:xfrm>
                <a:off x="4839" y="3101"/>
                <a:ext cx="128" cy="346"/>
              </a:xfrm>
              <a:custGeom>
                <a:avLst/>
                <a:gdLst/>
                <a:ahLst/>
                <a:cxnLst>
                  <a:cxn ang="0">
                    <a:pos x="0" y="346"/>
                  </a:cxn>
                  <a:cxn ang="0">
                    <a:pos x="0" y="128"/>
                  </a:cxn>
                  <a:cxn ang="0">
                    <a:pos x="128" y="0"/>
                  </a:cxn>
                  <a:cxn ang="0">
                    <a:pos x="128" y="218"/>
                  </a:cxn>
                  <a:cxn ang="0">
                    <a:pos x="0" y="346"/>
                  </a:cxn>
                </a:cxnLst>
                <a:rect l="0" t="0" r="r" b="b"/>
                <a:pathLst>
                  <a:path w="128" h="346">
                    <a:moveTo>
                      <a:pt x="0" y="346"/>
                    </a:moveTo>
                    <a:lnTo>
                      <a:pt x="0" y="128"/>
                    </a:lnTo>
                    <a:lnTo>
                      <a:pt x="128" y="0"/>
                    </a:lnTo>
                    <a:lnTo>
                      <a:pt x="128" y="218"/>
                    </a:lnTo>
                    <a:lnTo>
                      <a:pt x="0" y="346"/>
                    </a:lnTo>
                    <a:close/>
                  </a:path>
                </a:pathLst>
              </a:custGeom>
              <a:solidFill>
                <a:schemeClr val="hlink"/>
              </a:solidFill>
              <a:ln w="9525">
                <a:solidFill>
                  <a:schemeClr val="accent1"/>
                </a:solidFill>
                <a:round/>
                <a:headEnd/>
                <a:tailEnd/>
              </a:ln>
            </p:spPr>
            <p:txBody>
              <a:bodyPr/>
              <a:lstStyle/>
              <a:p>
                <a:endParaRPr lang="pt-PT"/>
              </a:p>
            </p:txBody>
          </p:sp>
          <p:sp>
            <p:nvSpPr>
              <p:cNvPr id="259" name="Freeform 537"/>
              <p:cNvSpPr>
                <a:spLocks/>
              </p:cNvSpPr>
              <p:nvPr/>
            </p:nvSpPr>
            <p:spPr bwMode="auto">
              <a:xfrm>
                <a:off x="4201" y="3101"/>
                <a:ext cx="766" cy="128"/>
              </a:xfrm>
              <a:custGeom>
                <a:avLst/>
                <a:gdLst/>
                <a:ahLst/>
                <a:cxnLst>
                  <a:cxn ang="0">
                    <a:pos x="638" y="128"/>
                  </a:cxn>
                  <a:cxn ang="0">
                    <a:pos x="0" y="128"/>
                  </a:cxn>
                  <a:cxn ang="0">
                    <a:pos x="128" y="0"/>
                  </a:cxn>
                  <a:cxn ang="0">
                    <a:pos x="766" y="0"/>
                  </a:cxn>
                  <a:cxn ang="0">
                    <a:pos x="638" y="128"/>
                  </a:cxn>
                </a:cxnLst>
                <a:rect l="0" t="0" r="r" b="b"/>
                <a:pathLst>
                  <a:path w="766" h="128">
                    <a:moveTo>
                      <a:pt x="638" y="128"/>
                    </a:moveTo>
                    <a:lnTo>
                      <a:pt x="0" y="128"/>
                    </a:lnTo>
                    <a:lnTo>
                      <a:pt x="128" y="0"/>
                    </a:lnTo>
                    <a:lnTo>
                      <a:pt x="766" y="0"/>
                    </a:lnTo>
                    <a:lnTo>
                      <a:pt x="638" y="128"/>
                    </a:lnTo>
                    <a:close/>
                  </a:path>
                </a:pathLst>
              </a:custGeom>
              <a:solidFill>
                <a:schemeClr val="hlink"/>
              </a:solidFill>
              <a:ln w="9525">
                <a:solidFill>
                  <a:schemeClr val="accent1"/>
                </a:solidFill>
                <a:round/>
                <a:headEnd/>
                <a:tailEnd/>
              </a:ln>
            </p:spPr>
            <p:txBody>
              <a:bodyPr/>
              <a:lstStyle/>
              <a:p>
                <a:endParaRPr lang="pt-PT"/>
              </a:p>
            </p:txBody>
          </p:sp>
          <p:sp>
            <p:nvSpPr>
              <p:cNvPr id="260" name="Rectangle 538"/>
              <p:cNvSpPr>
                <a:spLocks noChangeArrowheads="1"/>
              </p:cNvSpPr>
              <p:nvPr/>
            </p:nvSpPr>
            <p:spPr bwMode="auto">
              <a:xfrm>
                <a:off x="4201" y="3229"/>
                <a:ext cx="638" cy="218"/>
              </a:xfrm>
              <a:prstGeom prst="rect">
                <a:avLst/>
              </a:prstGeom>
              <a:solidFill>
                <a:schemeClr val="hlink"/>
              </a:solidFill>
              <a:ln w="9525">
                <a:solidFill>
                  <a:schemeClr val="accent1"/>
                </a:solidFill>
                <a:miter lim="800000"/>
                <a:headEnd/>
                <a:tailEnd/>
              </a:ln>
            </p:spPr>
            <p:txBody>
              <a:bodyPr/>
              <a:lstStyle/>
              <a:p>
                <a:endParaRPr lang="pt-PT"/>
              </a:p>
            </p:txBody>
          </p:sp>
        </p:grpSp>
        <p:sp>
          <p:nvSpPr>
            <p:cNvPr id="220" name="Rectangle 539"/>
            <p:cNvSpPr>
              <a:spLocks noChangeArrowheads="1"/>
            </p:cNvSpPr>
            <p:nvPr/>
          </p:nvSpPr>
          <p:spPr bwMode="auto">
            <a:xfrm>
              <a:off x="7021513" y="26408063"/>
              <a:ext cx="809625" cy="198437"/>
            </a:xfrm>
            <a:prstGeom prst="rect">
              <a:avLst/>
            </a:prstGeom>
            <a:noFill/>
            <a:ln w="9525">
              <a:noFill/>
              <a:miter lim="800000"/>
              <a:headEnd/>
              <a:tailEnd/>
            </a:ln>
          </p:spPr>
          <p:txBody>
            <a:bodyPr wrap="none" lIns="0" tIns="0" rIns="0" bIns="0">
              <a:spAutoFit/>
            </a:bodyPr>
            <a:lstStyle/>
            <a:p>
              <a:r>
                <a:rPr lang="pt-PT" sz="1300" b="1"/>
                <a:t>Prediction</a:t>
              </a:r>
              <a:endParaRPr lang="pt-PT" sz="2400"/>
            </a:p>
          </p:txBody>
        </p:sp>
        <p:grpSp>
          <p:nvGrpSpPr>
            <p:cNvPr id="221" name="Group 540"/>
            <p:cNvGrpSpPr>
              <a:grpSpLocks/>
            </p:cNvGrpSpPr>
            <p:nvPr/>
          </p:nvGrpSpPr>
          <p:grpSpPr bwMode="auto">
            <a:xfrm>
              <a:off x="6902450" y="24691975"/>
              <a:ext cx="1014413" cy="1146175"/>
              <a:chOff x="4204" y="2812"/>
              <a:chExt cx="551" cy="345"/>
            </a:xfrm>
          </p:grpSpPr>
          <p:sp>
            <p:nvSpPr>
              <p:cNvPr id="255" name="Freeform 541"/>
              <p:cNvSpPr>
                <a:spLocks/>
              </p:cNvSpPr>
              <p:nvPr/>
            </p:nvSpPr>
            <p:spPr bwMode="auto">
              <a:xfrm>
                <a:off x="4627" y="2812"/>
                <a:ext cx="128" cy="345"/>
              </a:xfrm>
              <a:custGeom>
                <a:avLst/>
                <a:gdLst/>
                <a:ahLst/>
                <a:cxnLst>
                  <a:cxn ang="0">
                    <a:pos x="0" y="345"/>
                  </a:cxn>
                  <a:cxn ang="0">
                    <a:pos x="0" y="128"/>
                  </a:cxn>
                  <a:cxn ang="0">
                    <a:pos x="128" y="0"/>
                  </a:cxn>
                  <a:cxn ang="0">
                    <a:pos x="128" y="217"/>
                  </a:cxn>
                  <a:cxn ang="0">
                    <a:pos x="0" y="345"/>
                  </a:cxn>
                </a:cxnLst>
                <a:rect l="0" t="0" r="r" b="b"/>
                <a:pathLst>
                  <a:path w="128" h="345">
                    <a:moveTo>
                      <a:pt x="0" y="345"/>
                    </a:moveTo>
                    <a:lnTo>
                      <a:pt x="0" y="128"/>
                    </a:lnTo>
                    <a:lnTo>
                      <a:pt x="128" y="0"/>
                    </a:lnTo>
                    <a:lnTo>
                      <a:pt x="128" y="217"/>
                    </a:lnTo>
                    <a:lnTo>
                      <a:pt x="0" y="345"/>
                    </a:lnTo>
                    <a:close/>
                  </a:path>
                </a:pathLst>
              </a:custGeom>
              <a:solidFill>
                <a:schemeClr val="hlink"/>
              </a:solidFill>
              <a:ln w="9525">
                <a:solidFill>
                  <a:schemeClr val="accent1"/>
                </a:solidFill>
                <a:round/>
                <a:headEnd/>
                <a:tailEnd/>
              </a:ln>
            </p:spPr>
            <p:txBody>
              <a:bodyPr/>
              <a:lstStyle/>
              <a:p>
                <a:endParaRPr lang="pt-PT"/>
              </a:p>
            </p:txBody>
          </p:sp>
          <p:sp>
            <p:nvSpPr>
              <p:cNvPr id="256" name="Freeform 542"/>
              <p:cNvSpPr>
                <a:spLocks/>
              </p:cNvSpPr>
              <p:nvPr/>
            </p:nvSpPr>
            <p:spPr bwMode="auto">
              <a:xfrm>
                <a:off x="4204" y="2812"/>
                <a:ext cx="551" cy="128"/>
              </a:xfrm>
              <a:custGeom>
                <a:avLst/>
                <a:gdLst/>
                <a:ahLst/>
                <a:cxnLst>
                  <a:cxn ang="0">
                    <a:pos x="423" y="128"/>
                  </a:cxn>
                  <a:cxn ang="0">
                    <a:pos x="0" y="128"/>
                  </a:cxn>
                  <a:cxn ang="0">
                    <a:pos x="127" y="0"/>
                  </a:cxn>
                  <a:cxn ang="0">
                    <a:pos x="551" y="0"/>
                  </a:cxn>
                  <a:cxn ang="0">
                    <a:pos x="423" y="128"/>
                  </a:cxn>
                </a:cxnLst>
                <a:rect l="0" t="0" r="r" b="b"/>
                <a:pathLst>
                  <a:path w="551" h="128">
                    <a:moveTo>
                      <a:pt x="423" y="128"/>
                    </a:moveTo>
                    <a:lnTo>
                      <a:pt x="0" y="128"/>
                    </a:lnTo>
                    <a:lnTo>
                      <a:pt x="127" y="0"/>
                    </a:lnTo>
                    <a:lnTo>
                      <a:pt x="551" y="0"/>
                    </a:lnTo>
                    <a:lnTo>
                      <a:pt x="423" y="128"/>
                    </a:lnTo>
                    <a:close/>
                  </a:path>
                </a:pathLst>
              </a:custGeom>
              <a:solidFill>
                <a:schemeClr val="hlink"/>
              </a:solidFill>
              <a:ln w="9525">
                <a:solidFill>
                  <a:schemeClr val="accent1"/>
                </a:solidFill>
                <a:round/>
                <a:headEnd/>
                <a:tailEnd/>
              </a:ln>
            </p:spPr>
            <p:txBody>
              <a:bodyPr/>
              <a:lstStyle/>
              <a:p>
                <a:endParaRPr lang="pt-PT"/>
              </a:p>
            </p:txBody>
          </p:sp>
          <p:sp>
            <p:nvSpPr>
              <p:cNvPr id="257" name="Rectangle 543"/>
              <p:cNvSpPr>
                <a:spLocks noChangeArrowheads="1"/>
              </p:cNvSpPr>
              <p:nvPr/>
            </p:nvSpPr>
            <p:spPr bwMode="auto">
              <a:xfrm>
                <a:off x="4204" y="2940"/>
                <a:ext cx="423" cy="217"/>
              </a:xfrm>
              <a:prstGeom prst="rect">
                <a:avLst/>
              </a:prstGeom>
              <a:solidFill>
                <a:schemeClr val="hlink"/>
              </a:solidFill>
              <a:ln w="9525">
                <a:solidFill>
                  <a:schemeClr val="accent1"/>
                </a:solidFill>
                <a:miter lim="800000"/>
                <a:headEnd/>
                <a:tailEnd/>
              </a:ln>
            </p:spPr>
            <p:txBody>
              <a:bodyPr/>
              <a:lstStyle/>
              <a:p>
                <a:endParaRPr lang="pt-PT"/>
              </a:p>
            </p:txBody>
          </p:sp>
        </p:grpSp>
        <p:sp>
          <p:nvSpPr>
            <p:cNvPr id="222" name="Rectangle 544"/>
            <p:cNvSpPr>
              <a:spLocks noChangeArrowheads="1"/>
            </p:cNvSpPr>
            <p:nvPr/>
          </p:nvSpPr>
          <p:spPr bwMode="auto">
            <a:xfrm>
              <a:off x="6948488" y="25250775"/>
              <a:ext cx="690562" cy="396875"/>
            </a:xfrm>
            <a:prstGeom prst="rect">
              <a:avLst/>
            </a:prstGeom>
            <a:noFill/>
            <a:ln w="9525">
              <a:noFill/>
              <a:miter lim="800000"/>
              <a:headEnd/>
              <a:tailEnd/>
            </a:ln>
          </p:spPr>
          <p:txBody>
            <a:bodyPr wrap="none" lIns="0" tIns="0" rIns="0" bIns="0">
              <a:spAutoFit/>
            </a:bodyPr>
            <a:lstStyle/>
            <a:p>
              <a:pPr algn="ctr"/>
              <a:r>
                <a:rPr lang="pt-PT" sz="1300" b="1"/>
                <a:t>Decision</a:t>
              </a:r>
              <a:br>
                <a:rPr lang="pt-PT" sz="1300" b="1"/>
              </a:br>
              <a:r>
                <a:rPr lang="pt-PT" sz="1300" b="1"/>
                <a:t>Support</a:t>
              </a:r>
              <a:endParaRPr lang="pt-PT" sz="2400"/>
            </a:p>
          </p:txBody>
        </p:sp>
        <p:grpSp>
          <p:nvGrpSpPr>
            <p:cNvPr id="223" name="Group 545"/>
            <p:cNvGrpSpPr>
              <a:grpSpLocks/>
            </p:cNvGrpSpPr>
            <p:nvPr/>
          </p:nvGrpSpPr>
          <p:grpSpPr bwMode="auto">
            <a:xfrm>
              <a:off x="7419966" y="23158450"/>
              <a:ext cx="1473199" cy="914400"/>
              <a:chOff x="4485" y="2232"/>
              <a:chExt cx="482" cy="346"/>
            </a:xfrm>
          </p:grpSpPr>
          <p:sp>
            <p:nvSpPr>
              <p:cNvPr id="252" name="Freeform 546"/>
              <p:cNvSpPr>
                <a:spLocks/>
              </p:cNvSpPr>
              <p:nvPr/>
            </p:nvSpPr>
            <p:spPr bwMode="auto">
              <a:xfrm>
                <a:off x="4839" y="2232"/>
                <a:ext cx="128" cy="346"/>
              </a:xfrm>
              <a:custGeom>
                <a:avLst/>
                <a:gdLst/>
                <a:ahLst/>
                <a:cxnLst>
                  <a:cxn ang="0">
                    <a:pos x="0" y="346"/>
                  </a:cxn>
                  <a:cxn ang="0">
                    <a:pos x="0" y="128"/>
                  </a:cxn>
                  <a:cxn ang="0">
                    <a:pos x="128" y="0"/>
                  </a:cxn>
                  <a:cxn ang="0">
                    <a:pos x="128" y="218"/>
                  </a:cxn>
                  <a:cxn ang="0">
                    <a:pos x="0" y="346"/>
                  </a:cxn>
                </a:cxnLst>
                <a:rect l="0" t="0" r="r" b="b"/>
                <a:pathLst>
                  <a:path w="128" h="346">
                    <a:moveTo>
                      <a:pt x="0" y="346"/>
                    </a:moveTo>
                    <a:lnTo>
                      <a:pt x="0" y="128"/>
                    </a:lnTo>
                    <a:lnTo>
                      <a:pt x="128" y="0"/>
                    </a:lnTo>
                    <a:lnTo>
                      <a:pt x="128" y="218"/>
                    </a:lnTo>
                    <a:lnTo>
                      <a:pt x="0" y="346"/>
                    </a:lnTo>
                    <a:close/>
                  </a:path>
                </a:pathLst>
              </a:custGeom>
              <a:solidFill>
                <a:srgbClr val="E0E0E0"/>
              </a:solidFill>
              <a:ln w="9525">
                <a:noFill/>
                <a:round/>
                <a:headEnd/>
                <a:tailEnd/>
              </a:ln>
            </p:spPr>
            <p:txBody>
              <a:bodyPr/>
              <a:lstStyle/>
              <a:p>
                <a:endParaRPr lang="pt-PT"/>
              </a:p>
            </p:txBody>
          </p:sp>
          <p:sp>
            <p:nvSpPr>
              <p:cNvPr id="253" name="Freeform 547"/>
              <p:cNvSpPr>
                <a:spLocks/>
              </p:cNvSpPr>
              <p:nvPr/>
            </p:nvSpPr>
            <p:spPr bwMode="auto">
              <a:xfrm>
                <a:off x="4485" y="2232"/>
                <a:ext cx="482" cy="128"/>
              </a:xfrm>
              <a:custGeom>
                <a:avLst/>
                <a:gdLst/>
                <a:ahLst/>
                <a:cxnLst>
                  <a:cxn ang="0">
                    <a:pos x="354" y="128"/>
                  </a:cxn>
                  <a:cxn ang="0">
                    <a:pos x="0" y="128"/>
                  </a:cxn>
                  <a:cxn ang="0">
                    <a:pos x="128" y="0"/>
                  </a:cxn>
                  <a:cxn ang="0">
                    <a:pos x="482" y="0"/>
                  </a:cxn>
                  <a:cxn ang="0">
                    <a:pos x="354" y="128"/>
                  </a:cxn>
                </a:cxnLst>
                <a:rect l="0" t="0" r="r" b="b"/>
                <a:pathLst>
                  <a:path w="482" h="128">
                    <a:moveTo>
                      <a:pt x="354" y="128"/>
                    </a:moveTo>
                    <a:lnTo>
                      <a:pt x="0" y="128"/>
                    </a:lnTo>
                    <a:lnTo>
                      <a:pt x="128" y="0"/>
                    </a:lnTo>
                    <a:lnTo>
                      <a:pt x="482" y="0"/>
                    </a:lnTo>
                    <a:lnTo>
                      <a:pt x="354" y="128"/>
                    </a:lnTo>
                    <a:close/>
                  </a:path>
                </a:pathLst>
              </a:custGeom>
              <a:solidFill>
                <a:srgbClr val="979797"/>
              </a:solidFill>
              <a:ln w="9525">
                <a:noFill/>
                <a:round/>
                <a:headEnd/>
                <a:tailEnd/>
              </a:ln>
            </p:spPr>
            <p:txBody>
              <a:bodyPr/>
              <a:lstStyle/>
              <a:p>
                <a:endParaRPr lang="pt-PT"/>
              </a:p>
            </p:txBody>
          </p:sp>
          <p:sp>
            <p:nvSpPr>
              <p:cNvPr id="254" name="Rectangle 548"/>
              <p:cNvSpPr>
                <a:spLocks noChangeArrowheads="1"/>
              </p:cNvSpPr>
              <p:nvPr/>
            </p:nvSpPr>
            <p:spPr bwMode="auto">
              <a:xfrm>
                <a:off x="4485" y="2360"/>
                <a:ext cx="354" cy="218"/>
              </a:xfrm>
              <a:prstGeom prst="rect">
                <a:avLst/>
              </a:prstGeom>
              <a:solidFill>
                <a:srgbClr val="C3C3C3"/>
              </a:solidFill>
              <a:ln w="9525">
                <a:noFill/>
                <a:miter lim="800000"/>
                <a:headEnd/>
                <a:tailEnd/>
              </a:ln>
            </p:spPr>
            <p:txBody>
              <a:bodyPr/>
              <a:lstStyle/>
              <a:p>
                <a:endParaRPr lang="pt-PT"/>
              </a:p>
            </p:txBody>
          </p:sp>
        </p:grpSp>
        <p:sp>
          <p:nvSpPr>
            <p:cNvPr id="224" name="Rectangle 549"/>
            <p:cNvSpPr>
              <a:spLocks noChangeArrowheads="1"/>
            </p:cNvSpPr>
            <p:nvPr/>
          </p:nvSpPr>
          <p:spPr bwMode="auto">
            <a:xfrm>
              <a:off x="7700963" y="23645813"/>
              <a:ext cx="625475" cy="198437"/>
            </a:xfrm>
            <a:prstGeom prst="rect">
              <a:avLst/>
            </a:prstGeom>
            <a:noFill/>
            <a:ln w="9525">
              <a:noFill/>
              <a:miter lim="800000"/>
              <a:headEnd/>
              <a:tailEnd/>
            </a:ln>
          </p:spPr>
          <p:txBody>
            <a:bodyPr wrap="none" lIns="0" tIns="0" rIns="0" bIns="0">
              <a:spAutoFit/>
            </a:bodyPr>
            <a:lstStyle/>
            <a:p>
              <a:r>
                <a:rPr lang="pt-PT" sz="1300" b="1" dirty="0" err="1">
                  <a:solidFill>
                    <a:srgbClr val="000000"/>
                  </a:solidFill>
                </a:rPr>
                <a:t>Doctors</a:t>
              </a:r>
              <a:endParaRPr lang="pt-PT" sz="2400" dirty="0"/>
            </a:p>
          </p:txBody>
        </p:sp>
        <p:sp>
          <p:nvSpPr>
            <p:cNvPr id="225" name="Freeform 550"/>
            <p:cNvSpPr>
              <a:spLocks/>
            </p:cNvSpPr>
            <p:nvPr/>
          </p:nvSpPr>
          <p:spPr bwMode="auto">
            <a:xfrm>
              <a:off x="7548563" y="24264938"/>
              <a:ext cx="131762" cy="569912"/>
            </a:xfrm>
            <a:custGeom>
              <a:avLst/>
              <a:gdLst/>
              <a:ahLst/>
              <a:cxnLst>
                <a:cxn ang="0">
                  <a:pos x="0" y="56"/>
                </a:cxn>
                <a:cxn ang="0">
                  <a:pos x="19" y="56"/>
                </a:cxn>
                <a:cxn ang="0">
                  <a:pos x="19" y="217"/>
                </a:cxn>
                <a:cxn ang="0">
                  <a:pos x="53" y="217"/>
                </a:cxn>
                <a:cxn ang="0">
                  <a:pos x="53" y="56"/>
                </a:cxn>
                <a:cxn ang="0">
                  <a:pos x="72" y="56"/>
                </a:cxn>
                <a:cxn ang="0">
                  <a:pos x="36" y="0"/>
                </a:cxn>
                <a:cxn ang="0">
                  <a:pos x="0" y="56"/>
                </a:cxn>
              </a:cxnLst>
              <a:rect l="0" t="0" r="r" b="b"/>
              <a:pathLst>
                <a:path w="72" h="217">
                  <a:moveTo>
                    <a:pt x="0" y="56"/>
                  </a:moveTo>
                  <a:lnTo>
                    <a:pt x="19" y="56"/>
                  </a:lnTo>
                  <a:lnTo>
                    <a:pt x="19" y="217"/>
                  </a:lnTo>
                  <a:lnTo>
                    <a:pt x="53" y="217"/>
                  </a:lnTo>
                  <a:lnTo>
                    <a:pt x="53" y="56"/>
                  </a:lnTo>
                  <a:lnTo>
                    <a:pt x="72" y="56"/>
                  </a:lnTo>
                  <a:lnTo>
                    <a:pt x="36" y="0"/>
                  </a:lnTo>
                  <a:lnTo>
                    <a:pt x="0" y="56"/>
                  </a:lnTo>
                  <a:close/>
                </a:path>
              </a:pathLst>
            </a:custGeom>
            <a:solidFill>
              <a:schemeClr val="accent2"/>
            </a:solidFill>
            <a:ln w="11176">
              <a:noFill/>
              <a:prstDash val="solid"/>
              <a:round/>
              <a:headEnd/>
              <a:tailEnd/>
            </a:ln>
          </p:spPr>
          <p:txBody>
            <a:bodyPr/>
            <a:lstStyle/>
            <a:p>
              <a:endParaRPr lang="pt-PT"/>
            </a:p>
          </p:txBody>
        </p:sp>
        <p:grpSp>
          <p:nvGrpSpPr>
            <p:cNvPr id="226" name="Group 551"/>
            <p:cNvGrpSpPr>
              <a:grpSpLocks/>
            </p:cNvGrpSpPr>
            <p:nvPr/>
          </p:nvGrpSpPr>
          <p:grpSpPr bwMode="auto">
            <a:xfrm>
              <a:off x="1138236" y="22394863"/>
              <a:ext cx="1019174" cy="1100137"/>
              <a:chOff x="1079" y="1943"/>
              <a:chExt cx="554" cy="417"/>
            </a:xfrm>
          </p:grpSpPr>
          <p:sp>
            <p:nvSpPr>
              <p:cNvPr id="249" name="Freeform 552"/>
              <p:cNvSpPr>
                <a:spLocks/>
              </p:cNvSpPr>
              <p:nvPr/>
            </p:nvSpPr>
            <p:spPr bwMode="auto">
              <a:xfrm>
                <a:off x="1505" y="1943"/>
                <a:ext cx="128" cy="417"/>
              </a:xfrm>
              <a:custGeom>
                <a:avLst/>
                <a:gdLst/>
                <a:ahLst/>
                <a:cxnLst>
                  <a:cxn ang="0">
                    <a:pos x="0" y="417"/>
                  </a:cxn>
                  <a:cxn ang="0">
                    <a:pos x="0" y="128"/>
                  </a:cxn>
                  <a:cxn ang="0">
                    <a:pos x="128" y="0"/>
                  </a:cxn>
                  <a:cxn ang="0">
                    <a:pos x="128" y="289"/>
                  </a:cxn>
                  <a:cxn ang="0">
                    <a:pos x="0" y="417"/>
                  </a:cxn>
                </a:cxnLst>
                <a:rect l="0" t="0" r="r" b="b"/>
                <a:pathLst>
                  <a:path w="128" h="417">
                    <a:moveTo>
                      <a:pt x="0" y="417"/>
                    </a:moveTo>
                    <a:lnTo>
                      <a:pt x="0" y="128"/>
                    </a:lnTo>
                    <a:lnTo>
                      <a:pt x="128" y="0"/>
                    </a:lnTo>
                    <a:lnTo>
                      <a:pt x="128" y="289"/>
                    </a:lnTo>
                    <a:lnTo>
                      <a:pt x="0" y="417"/>
                    </a:lnTo>
                    <a:close/>
                  </a:path>
                </a:pathLst>
              </a:custGeom>
              <a:solidFill>
                <a:srgbClr val="E0E0E0"/>
              </a:solidFill>
              <a:ln w="9525">
                <a:noFill/>
                <a:round/>
                <a:headEnd/>
                <a:tailEnd/>
              </a:ln>
            </p:spPr>
            <p:txBody>
              <a:bodyPr/>
              <a:lstStyle/>
              <a:p>
                <a:endParaRPr lang="pt-PT"/>
              </a:p>
            </p:txBody>
          </p:sp>
          <p:sp>
            <p:nvSpPr>
              <p:cNvPr id="250" name="Freeform 553"/>
              <p:cNvSpPr>
                <a:spLocks/>
              </p:cNvSpPr>
              <p:nvPr/>
            </p:nvSpPr>
            <p:spPr bwMode="auto">
              <a:xfrm>
                <a:off x="1079" y="1943"/>
                <a:ext cx="554" cy="128"/>
              </a:xfrm>
              <a:custGeom>
                <a:avLst/>
                <a:gdLst/>
                <a:ahLst/>
                <a:cxnLst>
                  <a:cxn ang="0">
                    <a:pos x="426" y="128"/>
                  </a:cxn>
                  <a:cxn ang="0">
                    <a:pos x="0" y="128"/>
                  </a:cxn>
                  <a:cxn ang="0">
                    <a:pos x="128" y="0"/>
                  </a:cxn>
                  <a:cxn ang="0">
                    <a:pos x="554" y="0"/>
                  </a:cxn>
                  <a:cxn ang="0">
                    <a:pos x="426" y="128"/>
                  </a:cxn>
                </a:cxnLst>
                <a:rect l="0" t="0" r="r" b="b"/>
                <a:pathLst>
                  <a:path w="554" h="128">
                    <a:moveTo>
                      <a:pt x="426" y="128"/>
                    </a:moveTo>
                    <a:lnTo>
                      <a:pt x="0" y="128"/>
                    </a:lnTo>
                    <a:lnTo>
                      <a:pt x="128" y="0"/>
                    </a:lnTo>
                    <a:lnTo>
                      <a:pt x="554" y="0"/>
                    </a:lnTo>
                    <a:lnTo>
                      <a:pt x="426" y="128"/>
                    </a:lnTo>
                    <a:close/>
                  </a:path>
                </a:pathLst>
              </a:custGeom>
              <a:solidFill>
                <a:srgbClr val="979797"/>
              </a:solidFill>
              <a:ln w="9525">
                <a:noFill/>
                <a:round/>
                <a:headEnd/>
                <a:tailEnd/>
              </a:ln>
            </p:spPr>
            <p:txBody>
              <a:bodyPr/>
              <a:lstStyle/>
              <a:p>
                <a:endParaRPr lang="pt-PT"/>
              </a:p>
            </p:txBody>
          </p:sp>
          <p:sp>
            <p:nvSpPr>
              <p:cNvPr id="251" name="Rectangle 554"/>
              <p:cNvSpPr>
                <a:spLocks noChangeArrowheads="1"/>
              </p:cNvSpPr>
              <p:nvPr/>
            </p:nvSpPr>
            <p:spPr bwMode="auto">
              <a:xfrm>
                <a:off x="1079" y="2071"/>
                <a:ext cx="426" cy="289"/>
              </a:xfrm>
              <a:prstGeom prst="rect">
                <a:avLst/>
              </a:prstGeom>
              <a:solidFill>
                <a:srgbClr val="C3C3C3"/>
              </a:solidFill>
              <a:ln w="9525">
                <a:noFill/>
                <a:miter lim="800000"/>
                <a:headEnd/>
                <a:tailEnd/>
              </a:ln>
            </p:spPr>
            <p:txBody>
              <a:bodyPr/>
              <a:lstStyle/>
              <a:p>
                <a:endParaRPr lang="pt-PT"/>
              </a:p>
            </p:txBody>
          </p:sp>
        </p:grpSp>
        <p:sp>
          <p:nvSpPr>
            <p:cNvPr id="227" name="Rectangle 555"/>
            <p:cNvSpPr>
              <a:spLocks noChangeArrowheads="1"/>
            </p:cNvSpPr>
            <p:nvPr/>
          </p:nvSpPr>
          <p:spPr bwMode="auto">
            <a:xfrm>
              <a:off x="1284288" y="22852063"/>
              <a:ext cx="595312" cy="182562"/>
            </a:xfrm>
            <a:prstGeom prst="rect">
              <a:avLst/>
            </a:prstGeom>
            <a:noFill/>
            <a:ln w="9525">
              <a:noFill/>
              <a:miter lim="800000"/>
              <a:headEnd/>
              <a:tailEnd/>
            </a:ln>
          </p:spPr>
          <p:txBody>
            <a:bodyPr wrap="none" lIns="0" tIns="0" rIns="0" bIns="0">
              <a:spAutoFit/>
            </a:bodyPr>
            <a:lstStyle/>
            <a:p>
              <a:r>
                <a:rPr lang="pt-PT" sz="1200" b="1">
                  <a:solidFill>
                    <a:srgbClr val="000000"/>
                  </a:solidFill>
                </a:rPr>
                <a:t>Infusion</a:t>
              </a:r>
              <a:endParaRPr lang="pt-PT" sz="1200" b="1"/>
            </a:p>
          </p:txBody>
        </p:sp>
        <p:sp>
          <p:nvSpPr>
            <p:cNvPr id="228" name="Rectangle 556"/>
            <p:cNvSpPr>
              <a:spLocks noChangeArrowheads="1"/>
            </p:cNvSpPr>
            <p:nvPr/>
          </p:nvSpPr>
          <p:spPr bwMode="auto">
            <a:xfrm>
              <a:off x="1360488" y="23096538"/>
              <a:ext cx="423862" cy="182562"/>
            </a:xfrm>
            <a:prstGeom prst="rect">
              <a:avLst/>
            </a:prstGeom>
            <a:noFill/>
            <a:ln w="9525">
              <a:noFill/>
              <a:miter lim="800000"/>
              <a:headEnd/>
              <a:tailEnd/>
            </a:ln>
          </p:spPr>
          <p:txBody>
            <a:bodyPr wrap="none" lIns="0" tIns="0" rIns="0" bIns="0">
              <a:spAutoFit/>
            </a:bodyPr>
            <a:lstStyle/>
            <a:p>
              <a:r>
                <a:rPr lang="pt-PT" sz="1200" b="1">
                  <a:solidFill>
                    <a:srgbClr val="000000"/>
                  </a:solidFill>
                </a:rPr>
                <a:t>Pump</a:t>
              </a:r>
              <a:endParaRPr lang="pt-PT" sz="1200" b="1"/>
            </a:p>
          </p:txBody>
        </p:sp>
        <p:grpSp>
          <p:nvGrpSpPr>
            <p:cNvPr id="229" name="Group 557"/>
            <p:cNvGrpSpPr>
              <a:grpSpLocks/>
            </p:cNvGrpSpPr>
            <p:nvPr/>
          </p:nvGrpSpPr>
          <p:grpSpPr bwMode="auto">
            <a:xfrm>
              <a:off x="2184397" y="22394863"/>
              <a:ext cx="1020762" cy="1100137"/>
              <a:chOff x="1647" y="1943"/>
              <a:chExt cx="554" cy="417"/>
            </a:xfrm>
          </p:grpSpPr>
          <p:sp>
            <p:nvSpPr>
              <p:cNvPr id="246" name="Freeform 558"/>
              <p:cNvSpPr>
                <a:spLocks/>
              </p:cNvSpPr>
              <p:nvPr/>
            </p:nvSpPr>
            <p:spPr bwMode="auto">
              <a:xfrm>
                <a:off x="2073" y="1943"/>
                <a:ext cx="128" cy="417"/>
              </a:xfrm>
              <a:custGeom>
                <a:avLst/>
                <a:gdLst/>
                <a:ahLst/>
                <a:cxnLst>
                  <a:cxn ang="0">
                    <a:pos x="0" y="417"/>
                  </a:cxn>
                  <a:cxn ang="0">
                    <a:pos x="0" y="128"/>
                  </a:cxn>
                  <a:cxn ang="0">
                    <a:pos x="128" y="0"/>
                  </a:cxn>
                  <a:cxn ang="0">
                    <a:pos x="128" y="289"/>
                  </a:cxn>
                  <a:cxn ang="0">
                    <a:pos x="0" y="417"/>
                  </a:cxn>
                </a:cxnLst>
                <a:rect l="0" t="0" r="r" b="b"/>
                <a:pathLst>
                  <a:path w="128" h="417">
                    <a:moveTo>
                      <a:pt x="0" y="417"/>
                    </a:moveTo>
                    <a:lnTo>
                      <a:pt x="0" y="128"/>
                    </a:lnTo>
                    <a:lnTo>
                      <a:pt x="128" y="0"/>
                    </a:lnTo>
                    <a:lnTo>
                      <a:pt x="128" y="289"/>
                    </a:lnTo>
                    <a:lnTo>
                      <a:pt x="0" y="417"/>
                    </a:lnTo>
                    <a:close/>
                  </a:path>
                </a:pathLst>
              </a:custGeom>
              <a:solidFill>
                <a:srgbClr val="E0E0E0"/>
              </a:solidFill>
              <a:ln w="9525">
                <a:noFill/>
                <a:round/>
                <a:headEnd/>
                <a:tailEnd/>
              </a:ln>
            </p:spPr>
            <p:txBody>
              <a:bodyPr/>
              <a:lstStyle/>
              <a:p>
                <a:endParaRPr lang="pt-PT"/>
              </a:p>
            </p:txBody>
          </p:sp>
          <p:sp>
            <p:nvSpPr>
              <p:cNvPr id="247" name="Freeform 559"/>
              <p:cNvSpPr>
                <a:spLocks/>
              </p:cNvSpPr>
              <p:nvPr/>
            </p:nvSpPr>
            <p:spPr bwMode="auto">
              <a:xfrm>
                <a:off x="1647" y="1943"/>
                <a:ext cx="554" cy="128"/>
              </a:xfrm>
              <a:custGeom>
                <a:avLst/>
                <a:gdLst/>
                <a:ahLst/>
                <a:cxnLst>
                  <a:cxn ang="0">
                    <a:pos x="426" y="128"/>
                  </a:cxn>
                  <a:cxn ang="0">
                    <a:pos x="0" y="128"/>
                  </a:cxn>
                  <a:cxn ang="0">
                    <a:pos x="128" y="0"/>
                  </a:cxn>
                  <a:cxn ang="0">
                    <a:pos x="554" y="0"/>
                  </a:cxn>
                  <a:cxn ang="0">
                    <a:pos x="426" y="128"/>
                  </a:cxn>
                </a:cxnLst>
                <a:rect l="0" t="0" r="r" b="b"/>
                <a:pathLst>
                  <a:path w="554" h="128">
                    <a:moveTo>
                      <a:pt x="426" y="128"/>
                    </a:moveTo>
                    <a:lnTo>
                      <a:pt x="0" y="128"/>
                    </a:lnTo>
                    <a:lnTo>
                      <a:pt x="128" y="0"/>
                    </a:lnTo>
                    <a:lnTo>
                      <a:pt x="554" y="0"/>
                    </a:lnTo>
                    <a:lnTo>
                      <a:pt x="426" y="128"/>
                    </a:lnTo>
                    <a:close/>
                  </a:path>
                </a:pathLst>
              </a:custGeom>
              <a:solidFill>
                <a:srgbClr val="979797"/>
              </a:solidFill>
              <a:ln w="9525">
                <a:noFill/>
                <a:round/>
                <a:headEnd/>
                <a:tailEnd/>
              </a:ln>
            </p:spPr>
            <p:txBody>
              <a:bodyPr/>
              <a:lstStyle/>
              <a:p>
                <a:endParaRPr lang="pt-PT"/>
              </a:p>
            </p:txBody>
          </p:sp>
          <p:sp>
            <p:nvSpPr>
              <p:cNvPr id="248" name="Rectangle 560"/>
              <p:cNvSpPr>
                <a:spLocks noChangeArrowheads="1"/>
              </p:cNvSpPr>
              <p:nvPr/>
            </p:nvSpPr>
            <p:spPr bwMode="auto">
              <a:xfrm>
                <a:off x="1647" y="2071"/>
                <a:ext cx="426" cy="289"/>
              </a:xfrm>
              <a:prstGeom prst="rect">
                <a:avLst/>
              </a:prstGeom>
              <a:solidFill>
                <a:srgbClr val="C3C3C3"/>
              </a:solidFill>
              <a:ln w="9525">
                <a:noFill/>
                <a:miter lim="800000"/>
                <a:headEnd/>
                <a:tailEnd/>
              </a:ln>
            </p:spPr>
            <p:txBody>
              <a:bodyPr/>
              <a:lstStyle/>
              <a:p>
                <a:endParaRPr lang="pt-PT"/>
              </a:p>
            </p:txBody>
          </p:sp>
        </p:grpSp>
        <p:sp>
          <p:nvSpPr>
            <p:cNvPr id="230" name="Rectangle 561"/>
            <p:cNvSpPr>
              <a:spLocks noChangeArrowheads="1"/>
            </p:cNvSpPr>
            <p:nvPr/>
          </p:nvSpPr>
          <p:spPr bwMode="auto">
            <a:xfrm>
              <a:off x="2289175" y="22998113"/>
              <a:ext cx="560388" cy="182562"/>
            </a:xfrm>
            <a:prstGeom prst="rect">
              <a:avLst/>
            </a:prstGeom>
            <a:noFill/>
            <a:ln w="9525">
              <a:noFill/>
              <a:miter lim="800000"/>
              <a:headEnd/>
              <a:tailEnd/>
            </a:ln>
          </p:spPr>
          <p:txBody>
            <a:bodyPr wrap="none" lIns="0" tIns="0" rIns="0" bIns="0">
              <a:spAutoFit/>
            </a:bodyPr>
            <a:lstStyle/>
            <a:p>
              <a:r>
                <a:rPr lang="pt-PT" sz="1200" b="1">
                  <a:solidFill>
                    <a:srgbClr val="000000"/>
                  </a:solidFill>
                </a:rPr>
                <a:t>Monitor</a:t>
              </a:r>
              <a:endParaRPr lang="pt-PT" sz="2800" b="1"/>
            </a:p>
          </p:txBody>
        </p:sp>
        <p:grpSp>
          <p:nvGrpSpPr>
            <p:cNvPr id="231" name="Group 562"/>
            <p:cNvGrpSpPr>
              <a:grpSpLocks/>
            </p:cNvGrpSpPr>
            <p:nvPr/>
          </p:nvGrpSpPr>
          <p:grpSpPr bwMode="auto">
            <a:xfrm>
              <a:off x="3490920" y="22394863"/>
              <a:ext cx="1154114" cy="1100137"/>
              <a:chOff x="2355" y="1943"/>
              <a:chExt cx="626" cy="417"/>
            </a:xfrm>
          </p:grpSpPr>
          <p:sp>
            <p:nvSpPr>
              <p:cNvPr id="243" name="Freeform 563"/>
              <p:cNvSpPr>
                <a:spLocks/>
              </p:cNvSpPr>
              <p:nvPr/>
            </p:nvSpPr>
            <p:spPr bwMode="auto">
              <a:xfrm>
                <a:off x="2853" y="1943"/>
                <a:ext cx="128" cy="417"/>
              </a:xfrm>
              <a:custGeom>
                <a:avLst/>
                <a:gdLst/>
                <a:ahLst/>
                <a:cxnLst>
                  <a:cxn ang="0">
                    <a:pos x="0" y="417"/>
                  </a:cxn>
                  <a:cxn ang="0">
                    <a:pos x="0" y="128"/>
                  </a:cxn>
                  <a:cxn ang="0">
                    <a:pos x="128" y="0"/>
                  </a:cxn>
                  <a:cxn ang="0">
                    <a:pos x="128" y="289"/>
                  </a:cxn>
                  <a:cxn ang="0">
                    <a:pos x="0" y="417"/>
                  </a:cxn>
                </a:cxnLst>
                <a:rect l="0" t="0" r="r" b="b"/>
                <a:pathLst>
                  <a:path w="128" h="417">
                    <a:moveTo>
                      <a:pt x="0" y="417"/>
                    </a:moveTo>
                    <a:lnTo>
                      <a:pt x="0" y="128"/>
                    </a:lnTo>
                    <a:lnTo>
                      <a:pt x="128" y="0"/>
                    </a:lnTo>
                    <a:lnTo>
                      <a:pt x="128" y="289"/>
                    </a:lnTo>
                    <a:lnTo>
                      <a:pt x="0" y="417"/>
                    </a:lnTo>
                    <a:close/>
                  </a:path>
                </a:pathLst>
              </a:custGeom>
              <a:solidFill>
                <a:srgbClr val="E0E0E0"/>
              </a:solidFill>
              <a:ln w="9525">
                <a:noFill/>
                <a:round/>
                <a:headEnd/>
                <a:tailEnd/>
              </a:ln>
            </p:spPr>
            <p:txBody>
              <a:bodyPr/>
              <a:lstStyle/>
              <a:p>
                <a:endParaRPr lang="pt-PT"/>
              </a:p>
            </p:txBody>
          </p:sp>
          <p:sp>
            <p:nvSpPr>
              <p:cNvPr id="244" name="Freeform 564"/>
              <p:cNvSpPr>
                <a:spLocks/>
              </p:cNvSpPr>
              <p:nvPr/>
            </p:nvSpPr>
            <p:spPr bwMode="auto">
              <a:xfrm>
                <a:off x="2355" y="1943"/>
                <a:ext cx="626" cy="128"/>
              </a:xfrm>
              <a:custGeom>
                <a:avLst/>
                <a:gdLst/>
                <a:ahLst/>
                <a:cxnLst>
                  <a:cxn ang="0">
                    <a:pos x="498" y="128"/>
                  </a:cxn>
                  <a:cxn ang="0">
                    <a:pos x="0" y="128"/>
                  </a:cxn>
                  <a:cxn ang="0">
                    <a:pos x="128" y="0"/>
                  </a:cxn>
                  <a:cxn ang="0">
                    <a:pos x="626" y="0"/>
                  </a:cxn>
                  <a:cxn ang="0">
                    <a:pos x="498" y="128"/>
                  </a:cxn>
                </a:cxnLst>
                <a:rect l="0" t="0" r="r" b="b"/>
                <a:pathLst>
                  <a:path w="626" h="128">
                    <a:moveTo>
                      <a:pt x="498" y="128"/>
                    </a:moveTo>
                    <a:lnTo>
                      <a:pt x="0" y="128"/>
                    </a:lnTo>
                    <a:lnTo>
                      <a:pt x="128" y="0"/>
                    </a:lnTo>
                    <a:lnTo>
                      <a:pt x="626" y="0"/>
                    </a:lnTo>
                    <a:lnTo>
                      <a:pt x="498" y="128"/>
                    </a:lnTo>
                    <a:close/>
                  </a:path>
                </a:pathLst>
              </a:custGeom>
              <a:solidFill>
                <a:srgbClr val="979797"/>
              </a:solidFill>
              <a:ln w="9525">
                <a:noFill/>
                <a:round/>
                <a:headEnd/>
                <a:tailEnd/>
              </a:ln>
            </p:spPr>
            <p:txBody>
              <a:bodyPr/>
              <a:lstStyle/>
              <a:p>
                <a:endParaRPr lang="pt-PT"/>
              </a:p>
            </p:txBody>
          </p:sp>
          <p:sp>
            <p:nvSpPr>
              <p:cNvPr id="245" name="Rectangle 565"/>
              <p:cNvSpPr>
                <a:spLocks noChangeArrowheads="1"/>
              </p:cNvSpPr>
              <p:nvPr/>
            </p:nvSpPr>
            <p:spPr bwMode="auto">
              <a:xfrm>
                <a:off x="2355" y="2071"/>
                <a:ext cx="498" cy="289"/>
              </a:xfrm>
              <a:prstGeom prst="rect">
                <a:avLst/>
              </a:prstGeom>
              <a:solidFill>
                <a:srgbClr val="C3C3C3"/>
              </a:solidFill>
              <a:ln w="9525">
                <a:noFill/>
                <a:miter lim="800000"/>
                <a:headEnd/>
                <a:tailEnd/>
              </a:ln>
            </p:spPr>
            <p:txBody>
              <a:bodyPr/>
              <a:lstStyle/>
              <a:p>
                <a:endParaRPr lang="pt-PT"/>
              </a:p>
            </p:txBody>
          </p:sp>
        </p:grpSp>
        <p:sp>
          <p:nvSpPr>
            <p:cNvPr id="232" name="Rectangle 566"/>
            <p:cNvSpPr>
              <a:spLocks noChangeArrowheads="1"/>
            </p:cNvSpPr>
            <p:nvPr/>
          </p:nvSpPr>
          <p:spPr bwMode="auto">
            <a:xfrm>
              <a:off x="3589338" y="23034625"/>
              <a:ext cx="703262" cy="182563"/>
            </a:xfrm>
            <a:prstGeom prst="rect">
              <a:avLst/>
            </a:prstGeom>
            <a:noFill/>
            <a:ln w="9525">
              <a:noFill/>
              <a:miter lim="800000"/>
              <a:headEnd/>
              <a:tailEnd/>
            </a:ln>
          </p:spPr>
          <p:txBody>
            <a:bodyPr wrap="none" lIns="0" tIns="0" rIns="0" bIns="0">
              <a:spAutoFit/>
            </a:bodyPr>
            <a:lstStyle/>
            <a:p>
              <a:r>
                <a:rPr lang="pt-PT" sz="1200" b="1">
                  <a:solidFill>
                    <a:srgbClr val="000000"/>
                  </a:solidFill>
                </a:rPr>
                <a:t>Ventilator</a:t>
              </a:r>
              <a:endParaRPr lang="pt-PT" sz="2800" b="1"/>
            </a:p>
          </p:txBody>
        </p:sp>
        <p:sp>
          <p:nvSpPr>
            <p:cNvPr id="233" name="Rectangle 567"/>
            <p:cNvSpPr>
              <a:spLocks noChangeArrowheads="1"/>
            </p:cNvSpPr>
            <p:nvPr/>
          </p:nvSpPr>
          <p:spPr bwMode="auto">
            <a:xfrm>
              <a:off x="1004888" y="21775738"/>
              <a:ext cx="3802062" cy="579437"/>
            </a:xfrm>
            <a:prstGeom prst="rect">
              <a:avLst/>
            </a:prstGeom>
            <a:noFill/>
            <a:ln w="9525">
              <a:noFill/>
              <a:miter lim="800000"/>
              <a:headEnd/>
              <a:tailEnd/>
            </a:ln>
          </p:spPr>
          <p:txBody>
            <a:bodyPr/>
            <a:lstStyle/>
            <a:p>
              <a:endParaRPr lang="pt-PT"/>
            </a:p>
          </p:txBody>
        </p:sp>
        <p:sp>
          <p:nvSpPr>
            <p:cNvPr id="234" name="Rectangle 568"/>
            <p:cNvSpPr>
              <a:spLocks noChangeArrowheads="1"/>
            </p:cNvSpPr>
            <p:nvPr/>
          </p:nvSpPr>
          <p:spPr bwMode="auto">
            <a:xfrm>
              <a:off x="2111375" y="21902738"/>
              <a:ext cx="1500188" cy="198437"/>
            </a:xfrm>
            <a:prstGeom prst="rect">
              <a:avLst/>
            </a:prstGeom>
            <a:noFill/>
            <a:ln w="9525">
              <a:noFill/>
              <a:miter lim="800000"/>
              <a:headEnd/>
              <a:tailEnd/>
            </a:ln>
          </p:spPr>
          <p:txBody>
            <a:bodyPr wrap="none" lIns="0" tIns="0" rIns="0" bIns="0">
              <a:spAutoFit/>
            </a:bodyPr>
            <a:lstStyle/>
            <a:p>
              <a:pPr algn="ctr"/>
              <a:r>
                <a:rPr lang="pt-PT" sz="1300" b="1">
                  <a:solidFill>
                    <a:srgbClr val="000000"/>
                  </a:solidFill>
                </a:rPr>
                <a:t>Intensive Care Unit</a:t>
              </a:r>
              <a:endParaRPr lang="pt-PT" sz="2400"/>
            </a:p>
          </p:txBody>
        </p:sp>
        <p:sp>
          <p:nvSpPr>
            <p:cNvPr id="235" name="Rectangle 569"/>
            <p:cNvSpPr>
              <a:spLocks noChangeArrowheads="1"/>
            </p:cNvSpPr>
            <p:nvPr/>
          </p:nvSpPr>
          <p:spPr bwMode="auto">
            <a:xfrm>
              <a:off x="2970213" y="22540913"/>
              <a:ext cx="788987" cy="963612"/>
            </a:xfrm>
            <a:prstGeom prst="rect">
              <a:avLst/>
            </a:prstGeom>
            <a:noFill/>
            <a:ln w="9525">
              <a:noFill/>
              <a:miter lim="800000"/>
              <a:headEnd/>
              <a:tailEnd/>
            </a:ln>
          </p:spPr>
          <p:txBody>
            <a:bodyPr/>
            <a:lstStyle/>
            <a:p>
              <a:endParaRPr lang="pt-PT"/>
            </a:p>
          </p:txBody>
        </p:sp>
        <p:sp>
          <p:nvSpPr>
            <p:cNvPr id="236" name="Rectangle 570"/>
            <p:cNvSpPr>
              <a:spLocks noChangeArrowheads="1"/>
            </p:cNvSpPr>
            <p:nvPr/>
          </p:nvSpPr>
          <p:spPr bwMode="auto">
            <a:xfrm>
              <a:off x="3103563" y="22658388"/>
              <a:ext cx="242887" cy="350837"/>
            </a:xfrm>
            <a:prstGeom prst="rect">
              <a:avLst/>
            </a:prstGeom>
            <a:noFill/>
            <a:ln w="9525">
              <a:noFill/>
              <a:miter lim="800000"/>
              <a:headEnd/>
              <a:tailEnd/>
            </a:ln>
          </p:spPr>
          <p:txBody>
            <a:bodyPr wrap="none" lIns="0" tIns="0" rIns="0" bIns="0">
              <a:spAutoFit/>
            </a:bodyPr>
            <a:lstStyle/>
            <a:p>
              <a:r>
                <a:rPr lang="pt-PT" sz="2300">
                  <a:solidFill>
                    <a:srgbClr val="000000"/>
                  </a:solidFill>
                </a:rPr>
                <a:t>...</a:t>
              </a:r>
              <a:endParaRPr lang="pt-PT" sz="2400"/>
            </a:p>
          </p:txBody>
        </p:sp>
        <p:sp>
          <p:nvSpPr>
            <p:cNvPr id="237" name="Freeform 571"/>
            <p:cNvSpPr>
              <a:spLocks/>
            </p:cNvSpPr>
            <p:nvPr/>
          </p:nvSpPr>
          <p:spPr bwMode="auto">
            <a:xfrm>
              <a:off x="1660525" y="25601613"/>
              <a:ext cx="523875" cy="257175"/>
            </a:xfrm>
            <a:custGeom>
              <a:avLst/>
              <a:gdLst/>
              <a:ahLst/>
              <a:cxnLst>
                <a:cxn ang="0">
                  <a:pos x="212" y="0"/>
                </a:cxn>
                <a:cxn ang="0">
                  <a:pos x="212" y="24"/>
                </a:cxn>
                <a:cxn ang="0">
                  <a:pos x="0" y="24"/>
                </a:cxn>
                <a:cxn ang="0">
                  <a:pos x="0" y="72"/>
                </a:cxn>
                <a:cxn ang="0">
                  <a:pos x="212" y="72"/>
                </a:cxn>
                <a:cxn ang="0">
                  <a:pos x="212" y="97"/>
                </a:cxn>
                <a:cxn ang="0">
                  <a:pos x="284" y="48"/>
                </a:cxn>
                <a:cxn ang="0">
                  <a:pos x="212" y="0"/>
                </a:cxn>
              </a:cxnLst>
              <a:rect l="0" t="0" r="r" b="b"/>
              <a:pathLst>
                <a:path w="284" h="97">
                  <a:moveTo>
                    <a:pt x="212" y="0"/>
                  </a:moveTo>
                  <a:lnTo>
                    <a:pt x="212" y="24"/>
                  </a:lnTo>
                  <a:lnTo>
                    <a:pt x="0" y="24"/>
                  </a:lnTo>
                  <a:lnTo>
                    <a:pt x="0" y="72"/>
                  </a:lnTo>
                  <a:lnTo>
                    <a:pt x="212" y="72"/>
                  </a:lnTo>
                  <a:lnTo>
                    <a:pt x="212" y="97"/>
                  </a:lnTo>
                  <a:lnTo>
                    <a:pt x="284" y="48"/>
                  </a:lnTo>
                  <a:lnTo>
                    <a:pt x="212" y="0"/>
                  </a:lnTo>
                  <a:close/>
                </a:path>
              </a:pathLst>
            </a:custGeom>
            <a:solidFill>
              <a:schemeClr val="accent2"/>
            </a:solidFill>
            <a:ln w="11176">
              <a:noFill/>
              <a:prstDash val="solid"/>
              <a:round/>
              <a:headEnd/>
              <a:tailEnd/>
            </a:ln>
          </p:spPr>
          <p:txBody>
            <a:bodyPr/>
            <a:lstStyle/>
            <a:p>
              <a:endParaRPr lang="pt-PT"/>
            </a:p>
          </p:txBody>
        </p:sp>
        <p:sp>
          <p:nvSpPr>
            <p:cNvPr id="238" name="Freeform 572"/>
            <p:cNvSpPr>
              <a:spLocks/>
            </p:cNvSpPr>
            <p:nvPr/>
          </p:nvSpPr>
          <p:spPr bwMode="auto">
            <a:xfrm>
              <a:off x="4932363" y="25601613"/>
              <a:ext cx="523875" cy="257175"/>
            </a:xfrm>
            <a:custGeom>
              <a:avLst/>
              <a:gdLst/>
              <a:ahLst/>
              <a:cxnLst>
                <a:cxn ang="0">
                  <a:pos x="212" y="0"/>
                </a:cxn>
                <a:cxn ang="0">
                  <a:pos x="212" y="24"/>
                </a:cxn>
                <a:cxn ang="0">
                  <a:pos x="0" y="24"/>
                </a:cxn>
                <a:cxn ang="0">
                  <a:pos x="0" y="72"/>
                </a:cxn>
                <a:cxn ang="0">
                  <a:pos x="212" y="72"/>
                </a:cxn>
                <a:cxn ang="0">
                  <a:pos x="212" y="97"/>
                </a:cxn>
                <a:cxn ang="0">
                  <a:pos x="284" y="48"/>
                </a:cxn>
                <a:cxn ang="0">
                  <a:pos x="212" y="0"/>
                </a:cxn>
              </a:cxnLst>
              <a:rect l="0" t="0" r="r" b="b"/>
              <a:pathLst>
                <a:path w="284" h="97">
                  <a:moveTo>
                    <a:pt x="212" y="0"/>
                  </a:moveTo>
                  <a:lnTo>
                    <a:pt x="212" y="24"/>
                  </a:lnTo>
                  <a:lnTo>
                    <a:pt x="0" y="24"/>
                  </a:lnTo>
                  <a:lnTo>
                    <a:pt x="0" y="72"/>
                  </a:lnTo>
                  <a:lnTo>
                    <a:pt x="212" y="72"/>
                  </a:lnTo>
                  <a:lnTo>
                    <a:pt x="212" y="97"/>
                  </a:lnTo>
                  <a:lnTo>
                    <a:pt x="284" y="48"/>
                  </a:lnTo>
                  <a:lnTo>
                    <a:pt x="212" y="0"/>
                  </a:lnTo>
                  <a:close/>
                </a:path>
              </a:pathLst>
            </a:custGeom>
            <a:solidFill>
              <a:schemeClr val="accent2"/>
            </a:solidFill>
            <a:ln w="11176">
              <a:noFill/>
              <a:prstDash val="solid"/>
              <a:round/>
              <a:headEnd/>
              <a:tailEnd/>
            </a:ln>
          </p:spPr>
          <p:txBody>
            <a:bodyPr/>
            <a:lstStyle/>
            <a:p>
              <a:endParaRPr lang="pt-PT"/>
            </a:p>
          </p:txBody>
        </p:sp>
        <p:sp>
          <p:nvSpPr>
            <p:cNvPr id="239" name="Freeform 573"/>
            <p:cNvSpPr>
              <a:spLocks/>
            </p:cNvSpPr>
            <p:nvPr/>
          </p:nvSpPr>
          <p:spPr bwMode="auto">
            <a:xfrm>
              <a:off x="7972425" y="24280813"/>
              <a:ext cx="119063" cy="1506537"/>
            </a:xfrm>
            <a:custGeom>
              <a:avLst/>
              <a:gdLst/>
              <a:ahLst/>
              <a:cxnLst>
                <a:cxn ang="0">
                  <a:pos x="0" y="109"/>
                </a:cxn>
                <a:cxn ang="0">
                  <a:pos x="19" y="109"/>
                </a:cxn>
                <a:cxn ang="0">
                  <a:pos x="19" y="435"/>
                </a:cxn>
                <a:cxn ang="0">
                  <a:pos x="53" y="435"/>
                </a:cxn>
                <a:cxn ang="0">
                  <a:pos x="53" y="109"/>
                </a:cxn>
                <a:cxn ang="0">
                  <a:pos x="72" y="109"/>
                </a:cxn>
                <a:cxn ang="0">
                  <a:pos x="36" y="0"/>
                </a:cxn>
                <a:cxn ang="0">
                  <a:pos x="0" y="109"/>
                </a:cxn>
              </a:cxnLst>
              <a:rect l="0" t="0" r="r" b="b"/>
              <a:pathLst>
                <a:path w="72" h="435">
                  <a:moveTo>
                    <a:pt x="0" y="109"/>
                  </a:moveTo>
                  <a:lnTo>
                    <a:pt x="19" y="109"/>
                  </a:lnTo>
                  <a:lnTo>
                    <a:pt x="19" y="435"/>
                  </a:lnTo>
                  <a:lnTo>
                    <a:pt x="53" y="435"/>
                  </a:lnTo>
                  <a:lnTo>
                    <a:pt x="53" y="109"/>
                  </a:lnTo>
                  <a:lnTo>
                    <a:pt x="72" y="109"/>
                  </a:lnTo>
                  <a:lnTo>
                    <a:pt x="36" y="0"/>
                  </a:lnTo>
                  <a:lnTo>
                    <a:pt x="0" y="109"/>
                  </a:lnTo>
                  <a:close/>
                </a:path>
              </a:pathLst>
            </a:custGeom>
            <a:solidFill>
              <a:schemeClr val="accent2"/>
            </a:solidFill>
            <a:ln w="11176">
              <a:noFill/>
              <a:prstDash val="solid"/>
              <a:round/>
              <a:headEnd/>
              <a:tailEnd/>
            </a:ln>
          </p:spPr>
          <p:txBody>
            <a:bodyPr/>
            <a:lstStyle/>
            <a:p>
              <a:endParaRPr lang="pt-PT"/>
            </a:p>
          </p:txBody>
        </p:sp>
        <p:sp>
          <p:nvSpPr>
            <p:cNvPr id="240" name="Freeform 574"/>
            <p:cNvSpPr>
              <a:spLocks/>
            </p:cNvSpPr>
            <p:nvPr/>
          </p:nvSpPr>
          <p:spPr bwMode="auto">
            <a:xfrm>
              <a:off x="7419975" y="22733000"/>
              <a:ext cx="260350" cy="382588"/>
            </a:xfrm>
            <a:custGeom>
              <a:avLst/>
              <a:gdLst/>
              <a:ahLst/>
              <a:cxnLst>
                <a:cxn ang="0">
                  <a:pos x="0" y="41"/>
                </a:cxn>
                <a:cxn ang="0">
                  <a:pos x="44" y="0"/>
                </a:cxn>
                <a:cxn ang="0">
                  <a:pos x="44" y="19"/>
                </a:cxn>
                <a:cxn ang="0">
                  <a:pos x="60" y="19"/>
                </a:cxn>
                <a:cxn ang="0">
                  <a:pos x="77" y="21"/>
                </a:cxn>
                <a:cxn ang="0">
                  <a:pos x="92" y="24"/>
                </a:cxn>
                <a:cxn ang="0">
                  <a:pos x="118" y="38"/>
                </a:cxn>
                <a:cxn ang="0">
                  <a:pos x="128" y="48"/>
                </a:cxn>
                <a:cxn ang="0">
                  <a:pos x="135" y="58"/>
                </a:cxn>
                <a:cxn ang="0">
                  <a:pos x="140" y="70"/>
                </a:cxn>
                <a:cxn ang="0">
                  <a:pos x="142" y="82"/>
                </a:cxn>
                <a:cxn ang="0">
                  <a:pos x="142" y="144"/>
                </a:cxn>
                <a:cxn ang="0">
                  <a:pos x="99" y="144"/>
                </a:cxn>
                <a:cxn ang="0">
                  <a:pos x="99" y="82"/>
                </a:cxn>
                <a:cxn ang="0">
                  <a:pos x="96" y="74"/>
                </a:cxn>
                <a:cxn ang="0">
                  <a:pos x="87" y="70"/>
                </a:cxn>
                <a:cxn ang="0">
                  <a:pos x="75" y="65"/>
                </a:cxn>
                <a:cxn ang="0">
                  <a:pos x="60" y="62"/>
                </a:cxn>
                <a:cxn ang="0">
                  <a:pos x="44" y="62"/>
                </a:cxn>
                <a:cxn ang="0">
                  <a:pos x="44" y="82"/>
                </a:cxn>
                <a:cxn ang="0">
                  <a:pos x="0" y="41"/>
                </a:cxn>
              </a:cxnLst>
              <a:rect l="0" t="0" r="r" b="b"/>
              <a:pathLst>
                <a:path w="142" h="144">
                  <a:moveTo>
                    <a:pt x="0" y="41"/>
                  </a:moveTo>
                  <a:lnTo>
                    <a:pt x="44" y="0"/>
                  </a:lnTo>
                  <a:lnTo>
                    <a:pt x="44" y="19"/>
                  </a:lnTo>
                  <a:lnTo>
                    <a:pt x="60" y="19"/>
                  </a:lnTo>
                  <a:lnTo>
                    <a:pt x="77" y="21"/>
                  </a:lnTo>
                  <a:lnTo>
                    <a:pt x="92" y="24"/>
                  </a:lnTo>
                  <a:lnTo>
                    <a:pt x="118" y="38"/>
                  </a:lnTo>
                  <a:lnTo>
                    <a:pt x="128" y="48"/>
                  </a:lnTo>
                  <a:lnTo>
                    <a:pt x="135" y="58"/>
                  </a:lnTo>
                  <a:lnTo>
                    <a:pt x="140" y="70"/>
                  </a:lnTo>
                  <a:lnTo>
                    <a:pt x="142" y="82"/>
                  </a:lnTo>
                  <a:lnTo>
                    <a:pt x="142" y="144"/>
                  </a:lnTo>
                  <a:lnTo>
                    <a:pt x="99" y="144"/>
                  </a:lnTo>
                  <a:lnTo>
                    <a:pt x="99" y="82"/>
                  </a:lnTo>
                  <a:lnTo>
                    <a:pt x="96" y="74"/>
                  </a:lnTo>
                  <a:lnTo>
                    <a:pt x="87" y="70"/>
                  </a:lnTo>
                  <a:lnTo>
                    <a:pt x="75" y="65"/>
                  </a:lnTo>
                  <a:lnTo>
                    <a:pt x="60" y="62"/>
                  </a:lnTo>
                  <a:lnTo>
                    <a:pt x="44" y="62"/>
                  </a:lnTo>
                  <a:lnTo>
                    <a:pt x="44" y="82"/>
                  </a:lnTo>
                  <a:lnTo>
                    <a:pt x="0" y="41"/>
                  </a:lnTo>
                  <a:close/>
                </a:path>
              </a:pathLst>
            </a:custGeom>
            <a:solidFill>
              <a:schemeClr val="accent2"/>
            </a:solidFill>
            <a:ln w="11176">
              <a:noFill/>
              <a:prstDash val="solid"/>
              <a:round/>
              <a:headEnd/>
              <a:tailEnd/>
            </a:ln>
          </p:spPr>
          <p:txBody>
            <a:bodyPr/>
            <a:lstStyle/>
            <a:p>
              <a:endParaRPr lang="pt-PT"/>
            </a:p>
          </p:txBody>
        </p:sp>
        <p:sp>
          <p:nvSpPr>
            <p:cNvPr id="241" name="Freeform 575"/>
            <p:cNvSpPr>
              <a:spLocks/>
            </p:cNvSpPr>
            <p:nvPr/>
          </p:nvSpPr>
          <p:spPr bwMode="auto">
            <a:xfrm>
              <a:off x="6659563" y="26190575"/>
              <a:ext cx="130175" cy="188913"/>
            </a:xfrm>
            <a:custGeom>
              <a:avLst/>
              <a:gdLst/>
              <a:ahLst/>
              <a:cxnLst>
                <a:cxn ang="0">
                  <a:pos x="53" y="0"/>
                </a:cxn>
                <a:cxn ang="0">
                  <a:pos x="53" y="19"/>
                </a:cxn>
                <a:cxn ang="0">
                  <a:pos x="0" y="19"/>
                </a:cxn>
                <a:cxn ang="0">
                  <a:pos x="0" y="55"/>
                </a:cxn>
                <a:cxn ang="0">
                  <a:pos x="53" y="55"/>
                </a:cxn>
                <a:cxn ang="0">
                  <a:pos x="53" y="72"/>
                </a:cxn>
                <a:cxn ang="0">
                  <a:pos x="70" y="36"/>
                </a:cxn>
                <a:cxn ang="0">
                  <a:pos x="53" y="0"/>
                </a:cxn>
              </a:cxnLst>
              <a:rect l="0" t="0" r="r" b="b"/>
              <a:pathLst>
                <a:path w="70" h="72">
                  <a:moveTo>
                    <a:pt x="53" y="0"/>
                  </a:moveTo>
                  <a:lnTo>
                    <a:pt x="53" y="19"/>
                  </a:lnTo>
                  <a:lnTo>
                    <a:pt x="0" y="19"/>
                  </a:lnTo>
                  <a:lnTo>
                    <a:pt x="0" y="55"/>
                  </a:lnTo>
                  <a:lnTo>
                    <a:pt x="53" y="55"/>
                  </a:lnTo>
                  <a:lnTo>
                    <a:pt x="53" y="72"/>
                  </a:lnTo>
                  <a:lnTo>
                    <a:pt x="70" y="36"/>
                  </a:lnTo>
                  <a:lnTo>
                    <a:pt x="53" y="0"/>
                  </a:lnTo>
                  <a:close/>
                </a:path>
              </a:pathLst>
            </a:custGeom>
            <a:solidFill>
              <a:schemeClr val="accent2"/>
            </a:solidFill>
            <a:ln w="11176">
              <a:noFill/>
              <a:prstDash val="solid"/>
              <a:round/>
              <a:headEnd/>
              <a:tailEnd/>
            </a:ln>
          </p:spPr>
          <p:txBody>
            <a:bodyPr/>
            <a:lstStyle/>
            <a:p>
              <a:endParaRPr lang="pt-PT"/>
            </a:p>
          </p:txBody>
        </p:sp>
        <p:sp>
          <p:nvSpPr>
            <p:cNvPr id="242" name="Freeform 576"/>
            <p:cNvSpPr>
              <a:spLocks/>
            </p:cNvSpPr>
            <p:nvPr/>
          </p:nvSpPr>
          <p:spPr bwMode="auto">
            <a:xfrm>
              <a:off x="6632575" y="25219025"/>
              <a:ext cx="131763" cy="192088"/>
            </a:xfrm>
            <a:custGeom>
              <a:avLst/>
              <a:gdLst/>
              <a:ahLst/>
              <a:cxnLst>
                <a:cxn ang="0">
                  <a:pos x="53" y="0"/>
                </a:cxn>
                <a:cxn ang="0">
                  <a:pos x="53" y="19"/>
                </a:cxn>
                <a:cxn ang="0">
                  <a:pos x="0" y="19"/>
                </a:cxn>
                <a:cxn ang="0">
                  <a:pos x="0" y="56"/>
                </a:cxn>
                <a:cxn ang="0">
                  <a:pos x="53" y="56"/>
                </a:cxn>
                <a:cxn ang="0">
                  <a:pos x="53" y="73"/>
                </a:cxn>
                <a:cxn ang="0">
                  <a:pos x="70" y="36"/>
                </a:cxn>
                <a:cxn ang="0">
                  <a:pos x="53" y="0"/>
                </a:cxn>
              </a:cxnLst>
              <a:rect l="0" t="0" r="r" b="b"/>
              <a:pathLst>
                <a:path w="70" h="73">
                  <a:moveTo>
                    <a:pt x="53" y="0"/>
                  </a:moveTo>
                  <a:lnTo>
                    <a:pt x="53" y="19"/>
                  </a:lnTo>
                  <a:lnTo>
                    <a:pt x="0" y="19"/>
                  </a:lnTo>
                  <a:lnTo>
                    <a:pt x="0" y="56"/>
                  </a:lnTo>
                  <a:lnTo>
                    <a:pt x="53" y="56"/>
                  </a:lnTo>
                  <a:lnTo>
                    <a:pt x="53" y="73"/>
                  </a:lnTo>
                  <a:lnTo>
                    <a:pt x="70" y="36"/>
                  </a:lnTo>
                  <a:lnTo>
                    <a:pt x="53" y="0"/>
                  </a:lnTo>
                  <a:close/>
                </a:path>
              </a:pathLst>
            </a:custGeom>
            <a:solidFill>
              <a:schemeClr val="accent2"/>
            </a:solidFill>
            <a:ln w="11176">
              <a:noFill/>
              <a:prstDash val="solid"/>
              <a:round/>
              <a:headEnd/>
              <a:tailEnd/>
            </a:ln>
          </p:spPr>
          <p:txBody>
            <a:bodyPr/>
            <a:lstStyle/>
            <a:p>
              <a:endParaRPr lang="pt-PT"/>
            </a:p>
          </p:txBody>
        </p:sp>
      </p:grpSp>
      <p:sp>
        <p:nvSpPr>
          <p:cNvPr id="389" name="Rectangle 584"/>
          <p:cNvSpPr>
            <a:spLocks noChangeArrowheads="1"/>
          </p:cNvSpPr>
          <p:nvPr/>
        </p:nvSpPr>
        <p:spPr bwMode="auto">
          <a:xfrm>
            <a:off x="2538166" y="26877291"/>
            <a:ext cx="3387725" cy="457200"/>
          </a:xfrm>
          <a:prstGeom prst="rect">
            <a:avLst/>
          </a:prstGeom>
          <a:noFill/>
          <a:ln w="9525">
            <a:noFill/>
            <a:miter lim="800000"/>
            <a:headEnd/>
            <a:tailEnd/>
          </a:ln>
          <a:effectLst/>
        </p:spPr>
        <p:txBody>
          <a:bodyPr wrap="none">
            <a:spAutoFit/>
          </a:bodyPr>
          <a:lstStyle/>
          <a:p>
            <a:pPr defTabSz="2952750"/>
            <a:r>
              <a:rPr lang="pt-PT" sz="2400" dirty="0"/>
              <a:t>Figure 1: DSS </a:t>
            </a:r>
            <a:r>
              <a:rPr lang="pt-PT" sz="2400" dirty="0" err="1"/>
              <a:t>overview</a:t>
            </a:r>
            <a:endParaRPr lang="pt-PT" sz="2400" dirty="0"/>
          </a:p>
        </p:txBody>
      </p:sp>
      <p:pic>
        <p:nvPicPr>
          <p:cNvPr id="390" name="Picture 197" descr="PICT2933"/>
          <p:cNvPicPr>
            <a:picLocks noChangeAspect="1" noChangeArrowheads="1"/>
          </p:cNvPicPr>
          <p:nvPr/>
        </p:nvPicPr>
        <p:blipFill>
          <a:blip r:embed="rId5" cstate="print"/>
          <a:srcRect t="6876" r="15318" b="9137"/>
          <a:stretch>
            <a:fillRect/>
          </a:stretch>
        </p:blipFill>
        <p:spPr bwMode="auto">
          <a:xfrm>
            <a:off x="16234238" y="5850954"/>
            <a:ext cx="7834320" cy="10361007"/>
          </a:xfrm>
          <a:prstGeom prst="rect">
            <a:avLst/>
          </a:prstGeom>
          <a:noFill/>
        </p:spPr>
      </p:pic>
      <p:graphicFrame>
        <p:nvGraphicFramePr>
          <p:cNvPr id="1031" name="Object 7"/>
          <p:cNvGraphicFramePr>
            <a:graphicFrameLocks noChangeAspect="1"/>
          </p:cNvGraphicFramePr>
          <p:nvPr/>
        </p:nvGraphicFramePr>
        <p:xfrm>
          <a:off x="28024522" y="16220108"/>
          <a:ext cx="13397964" cy="10945215"/>
        </p:xfrm>
        <a:graphic>
          <a:graphicData uri="http://schemas.openxmlformats.org/presentationml/2006/ole">
            <p:oleObj spid="_x0000_s1031" name="Visio" r:id="rId6" imgW="5429402" imgH="4435145" progId="">
              <p:embed/>
            </p:oleObj>
          </a:graphicData>
        </a:graphic>
      </p:graphicFrame>
      <p:sp>
        <p:nvSpPr>
          <p:cNvPr id="392" name="Rectangle 585"/>
          <p:cNvSpPr>
            <a:spLocks noChangeArrowheads="1"/>
          </p:cNvSpPr>
          <p:nvPr/>
        </p:nvSpPr>
        <p:spPr bwMode="auto">
          <a:xfrm>
            <a:off x="28114723" y="27309339"/>
            <a:ext cx="4522787" cy="457200"/>
          </a:xfrm>
          <a:prstGeom prst="rect">
            <a:avLst/>
          </a:prstGeom>
          <a:noFill/>
          <a:ln w="9525">
            <a:noFill/>
            <a:miter lim="800000"/>
            <a:headEnd/>
            <a:tailEnd/>
          </a:ln>
          <a:effectLst/>
        </p:spPr>
        <p:txBody>
          <a:bodyPr wrap="none">
            <a:spAutoFit/>
          </a:bodyPr>
          <a:lstStyle/>
          <a:p>
            <a:pPr defTabSz="2952750"/>
            <a:r>
              <a:rPr lang="pt-PT" sz="2400" dirty="0"/>
              <a:t>Figure 3: </a:t>
            </a:r>
            <a:r>
              <a:rPr lang="pt-PT" sz="2400" dirty="0" err="1"/>
              <a:t>INTCare’s</a:t>
            </a:r>
            <a:r>
              <a:rPr lang="pt-PT" sz="2400" dirty="0"/>
              <a:t> </a:t>
            </a:r>
            <a:r>
              <a:rPr lang="pt-PT" sz="2400" dirty="0" err="1"/>
              <a:t>architecture</a:t>
            </a:r>
            <a:endParaRPr lang="pt-PT" sz="2400" dirty="0"/>
          </a:p>
        </p:txBody>
      </p:sp>
      <p:sp>
        <p:nvSpPr>
          <p:cNvPr id="393" name="Text Box 583"/>
          <p:cNvSpPr txBox="1">
            <a:spLocks noChangeArrowheads="1"/>
          </p:cNvSpPr>
          <p:nvPr/>
        </p:nvSpPr>
        <p:spPr bwMode="auto">
          <a:xfrm>
            <a:off x="16219686" y="16508139"/>
            <a:ext cx="3540125" cy="457200"/>
          </a:xfrm>
          <a:prstGeom prst="rect">
            <a:avLst/>
          </a:prstGeom>
          <a:noFill/>
          <a:ln w="9525">
            <a:noFill/>
            <a:miter lim="800000"/>
            <a:headEnd/>
            <a:tailEnd/>
          </a:ln>
          <a:effectLst/>
        </p:spPr>
        <p:txBody>
          <a:bodyPr wrap="none">
            <a:spAutoFit/>
          </a:bodyPr>
          <a:lstStyle/>
          <a:p>
            <a:pPr defTabSz="2952750"/>
            <a:r>
              <a:rPr lang="pt-PT" sz="2400" dirty="0"/>
              <a:t>Figure 2: ICU </a:t>
            </a:r>
            <a:r>
              <a:rPr lang="pt-PT" sz="2400" dirty="0" err="1"/>
              <a:t>Equipment</a:t>
            </a:r>
            <a:endParaRPr lang="pt-PT"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1310</TotalTime>
  <Words>475</Words>
  <Application>Microsoft Office PowerPoint</Application>
  <PresentationFormat>Custom</PresentationFormat>
  <Paragraphs>57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Photo Editor Photo</vt:lpstr>
      <vt:lpstr>Visio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68</cp:revision>
  <dcterms:created xsi:type="dcterms:W3CDTF">2005-08-05T10:55:41Z</dcterms:created>
  <dcterms:modified xsi:type="dcterms:W3CDTF">2011-09-22T22:20:18Z</dcterms:modified>
</cp:coreProperties>
</file>