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AB"/>
    <a:srgbClr val="A5D1F9"/>
    <a:srgbClr val="FFF2B9"/>
    <a:srgbClr val="FFD215"/>
    <a:srgbClr val="FAD57A"/>
    <a:srgbClr val="FFC775"/>
    <a:srgbClr val="FFCC00"/>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4" d="100"/>
          <a:sy n="24" d="100"/>
        </p:scale>
        <p:origin x="-450" y="-96"/>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 Id="rId9"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13" Type="http://schemas.openxmlformats.org/officeDocument/2006/relationships/oleObject" Target="../embeddings/oleObject5.bin"/><Relationship Id="rId18" Type="http://schemas.openxmlformats.org/officeDocument/2006/relationships/image" Target="../media/image15.png"/><Relationship Id="rId26" Type="http://schemas.openxmlformats.org/officeDocument/2006/relationships/image" Target="../media/image23.png"/><Relationship Id="rId3" Type="http://schemas.openxmlformats.org/officeDocument/2006/relationships/image" Target="../media/image10.png"/><Relationship Id="rId21" Type="http://schemas.openxmlformats.org/officeDocument/2006/relationships/image" Target="../media/image18.png"/><Relationship Id="rId7" Type="http://schemas.openxmlformats.org/officeDocument/2006/relationships/oleObject" Target="../embeddings/oleObject1.bin"/><Relationship Id="rId12" Type="http://schemas.openxmlformats.org/officeDocument/2006/relationships/oleObject" Target="../embeddings/oleObject4.bin"/><Relationship Id="rId17" Type="http://schemas.openxmlformats.org/officeDocument/2006/relationships/oleObject" Target="../embeddings/oleObject9.bin"/><Relationship Id="rId25" Type="http://schemas.openxmlformats.org/officeDocument/2006/relationships/image" Target="../media/image22.png"/><Relationship Id="rId2" Type="http://schemas.openxmlformats.org/officeDocument/2006/relationships/slideLayout" Target="../slideLayouts/slideLayout7.xml"/><Relationship Id="rId16" Type="http://schemas.openxmlformats.org/officeDocument/2006/relationships/oleObject" Target="../embeddings/oleObject8.bin"/><Relationship Id="rId20" Type="http://schemas.openxmlformats.org/officeDocument/2006/relationships/image" Target="../media/image17.png"/><Relationship Id="rId29" Type="http://schemas.openxmlformats.org/officeDocument/2006/relationships/image" Target="../media/image26.png"/><Relationship Id="rId1" Type="http://schemas.openxmlformats.org/officeDocument/2006/relationships/vmlDrawing" Target="../drawings/vmlDrawing1.vml"/><Relationship Id="rId6" Type="http://schemas.openxmlformats.org/officeDocument/2006/relationships/image" Target="../media/image12.png"/><Relationship Id="rId11" Type="http://schemas.openxmlformats.org/officeDocument/2006/relationships/oleObject" Target="../embeddings/oleObject3.bin"/><Relationship Id="rId24" Type="http://schemas.openxmlformats.org/officeDocument/2006/relationships/image" Target="../media/image21.png"/><Relationship Id="rId32" Type="http://schemas.openxmlformats.org/officeDocument/2006/relationships/image" Target="../media/image29.png"/><Relationship Id="rId5" Type="http://schemas.openxmlformats.org/officeDocument/2006/relationships/hyperlink" Target="mailto:helder@ifam.edu.br" TargetMode="External"/><Relationship Id="rId15" Type="http://schemas.openxmlformats.org/officeDocument/2006/relationships/oleObject" Target="../embeddings/oleObject7.bin"/><Relationship Id="rId23" Type="http://schemas.openxmlformats.org/officeDocument/2006/relationships/image" Target="../media/image20.png"/><Relationship Id="rId28" Type="http://schemas.openxmlformats.org/officeDocument/2006/relationships/image" Target="../media/image25.png"/><Relationship Id="rId10" Type="http://schemas.openxmlformats.org/officeDocument/2006/relationships/image" Target="../media/image14.png"/><Relationship Id="rId19" Type="http://schemas.openxmlformats.org/officeDocument/2006/relationships/image" Target="../media/image16.png"/><Relationship Id="rId31" Type="http://schemas.openxmlformats.org/officeDocument/2006/relationships/image" Target="../media/image28.png"/><Relationship Id="rId4" Type="http://schemas.openxmlformats.org/officeDocument/2006/relationships/image" Target="../media/image11.png"/><Relationship Id="rId9" Type="http://schemas.openxmlformats.org/officeDocument/2006/relationships/image" Target="../media/image13.emf"/><Relationship Id="rId14" Type="http://schemas.openxmlformats.org/officeDocument/2006/relationships/oleObject" Target="../embeddings/oleObject6.bin"/><Relationship Id="rId22" Type="http://schemas.openxmlformats.org/officeDocument/2006/relationships/image" Target="../media/image19.png"/><Relationship Id="rId27" Type="http://schemas.openxmlformats.org/officeDocument/2006/relationships/image" Target="../media/image24.png"/><Relationship Id="rId30"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320"/>
          <p:cNvPicPr>
            <a:picLocks noChangeAspect="1" noChangeArrowheads="1"/>
          </p:cNvPicPr>
          <p:nvPr/>
        </p:nvPicPr>
        <p:blipFill>
          <a:blip r:embed="rId3" cstate="print"/>
          <a:srcRect/>
          <a:stretch>
            <a:fillRect/>
          </a:stretch>
        </p:blipFill>
        <p:spPr bwMode="auto">
          <a:xfrm>
            <a:off x="37029998" y="9883403"/>
            <a:ext cx="4824536" cy="883884"/>
          </a:xfrm>
          <a:prstGeom prst="rect">
            <a:avLst/>
          </a:prstGeom>
          <a:noFill/>
          <a:ln w="9525">
            <a:noFill/>
            <a:miter lim="800000"/>
            <a:headEnd/>
            <a:tailEnd/>
          </a:ln>
        </p:spPr>
      </p:pic>
      <p:graphicFrame>
        <p:nvGraphicFramePr>
          <p:cNvPr id="2259" name="Group 211"/>
          <p:cNvGraphicFramePr>
            <a:graphicFrameLocks noGrp="1"/>
          </p:cNvGraphicFramePr>
          <p:nvPr>
            <p:extLst>
              <p:ext uri="{D42A27DB-BD31-4B8C-83A1-F6EECF244321}">
                <p14:modId xmlns:p14="http://schemas.microsoft.com/office/powerpoint/2010/main" xmlns=""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BR" sz="2400" b="0" i="0" u="none" strike="noStrike" cap="none" normalizeH="0" baseline="0" dirty="0" smtClean="0">
                          <a:ln>
                            <a:noFill/>
                          </a:ln>
                          <a:solidFill>
                            <a:schemeClr val="tx1"/>
                          </a:solidFill>
                          <a:effectLst/>
                          <a:latin typeface="Arial" charset="0"/>
                        </a:rPr>
                        <a:t>CITEPE - Centro Interdisciplinar em Tecnologias da Produção e Energia  </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pic>
        <p:nvPicPr>
          <p:cNvPr id="1029" name="Picture 5"/>
          <p:cNvPicPr>
            <a:picLocks noChangeArrowheads="1"/>
          </p:cNvPicPr>
          <p:nvPr/>
        </p:nvPicPr>
        <p:blipFill>
          <a:blip r:embed="rId4" cstate="print"/>
          <a:srcRect/>
          <a:stretch>
            <a:fillRect/>
          </a:stretch>
        </p:blipFill>
        <p:spPr bwMode="auto">
          <a:xfrm>
            <a:off x="593725" y="593725"/>
            <a:ext cx="4013200" cy="1990725"/>
          </a:xfrm>
          <a:prstGeom prst="rect">
            <a:avLst/>
          </a:prstGeom>
          <a:noFill/>
          <a:ln w="9525">
            <a:miter lim="800000"/>
            <a:headEnd/>
            <a:tailEnd/>
          </a:ln>
          <a:effectLst/>
        </p:spPr>
      </p:pic>
      <p:graphicFrame>
        <p:nvGraphicFramePr>
          <p:cNvPr id="2260" name="Group 212"/>
          <p:cNvGraphicFramePr>
            <a:graphicFrameLocks noGrp="1"/>
          </p:cNvGraphicFramePr>
          <p:nvPr>
            <p:extLst>
              <p:ext uri="{D42A27DB-BD31-4B8C-83A1-F6EECF244321}">
                <p14:modId xmlns:p14="http://schemas.microsoft.com/office/powerpoint/2010/main" xmlns="" val="31159863"/>
              </p:ext>
            </p:extLst>
          </p:nvPr>
        </p:nvGraphicFramePr>
        <p:xfrm>
          <a:off x="-18699" y="29253555"/>
          <a:ext cx="42827224" cy="1026420"/>
        </p:xfrm>
        <a:graphic>
          <a:graphicData uri="http://schemas.openxmlformats.org/drawingml/2006/table">
            <a:tbl>
              <a:tblPr/>
              <a:tblGrid>
                <a:gridCol w="42827224"/>
              </a:tblGrid>
              <a:tr h="1026420">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6"/>
            <a:ext cx="12817475" cy="23483352"/>
          </a:xfrm>
          <a:prstGeom prst="rect">
            <a:avLst/>
          </a:prstGeom>
          <a:noFill/>
          <a:ln w="9525">
            <a:noFill/>
            <a:miter lim="800000"/>
            <a:headEnd/>
            <a:tailEnd/>
          </a:ln>
        </p:spPr>
        <p:txBody>
          <a:bodyPr wrap="square">
            <a:spAutoFit/>
          </a:bodyPr>
          <a:lstStyle/>
          <a:p>
            <a:pPr algn="just" defTabSz="2952750">
              <a:spcBef>
                <a:spcPct val="50000"/>
              </a:spcBef>
            </a:pPr>
            <a:r>
              <a:rPr lang="en-US" sz="3600" b="1" dirty="0" smtClean="0"/>
              <a:t>Introduction</a:t>
            </a:r>
          </a:p>
          <a:p>
            <a:pPr algn="just" defTabSz="2952750">
              <a:spcBef>
                <a:spcPct val="50000"/>
              </a:spcBef>
            </a:pPr>
            <a:r>
              <a:rPr lang="en-US" dirty="0" smtClean="0"/>
              <a:t>In this poster we address the issue of optimal resource allocation, more specifically, the resource </a:t>
            </a:r>
            <a:r>
              <a:rPr lang="en-US" dirty="0" err="1" smtClean="0"/>
              <a:t>complementarity</a:t>
            </a:r>
            <a:r>
              <a:rPr lang="en-US" dirty="0" smtClean="0"/>
              <a:t> analysis in a project activity networks. We developed a conceptual system capable of determining the ideal mixture of resources allocated to the activities of a project, such that the project is completed on time with minimal cost. In this work we report on the development of a computational solution, based on the previous mathematical model developed, capable providing solutions for any activity network.</a:t>
            </a:r>
          </a:p>
          <a:p>
            <a:pPr algn="just"/>
            <a:endParaRPr lang="en-US" dirty="0" smtClean="0"/>
          </a:p>
          <a:p>
            <a:r>
              <a:rPr lang="en-US" sz="3600" b="1" dirty="0" smtClean="0"/>
              <a:t>Problem Description</a:t>
            </a:r>
          </a:p>
          <a:p>
            <a:endParaRPr lang="en-US" b="1" dirty="0" smtClean="0"/>
          </a:p>
          <a:p>
            <a:r>
              <a:rPr lang="en-US" dirty="0" smtClean="0"/>
              <a:t>Consider a project network in the activity-on-arc (</a:t>
            </a:r>
            <a:r>
              <a:rPr lang="en-US" dirty="0" err="1" smtClean="0"/>
              <a:t>AoA</a:t>
            </a:r>
            <a:r>
              <a:rPr lang="en-US" dirty="0" smtClean="0"/>
              <a:t>) representation:  with the set of nodes  (representing the “events”) and the set of arcs  (representing the “activities”), denoted by  </a:t>
            </a:r>
            <a:r>
              <a:rPr lang="en-US" i="1" dirty="0" smtClean="0"/>
              <a:t>G=(N,A)</a:t>
            </a:r>
            <a:r>
              <a:rPr lang="en-US" dirty="0" smtClean="0"/>
              <a:t>.</a:t>
            </a:r>
          </a:p>
          <a:p>
            <a:endParaRPr lang="en-US" dirty="0" smtClean="0"/>
          </a:p>
          <a:p>
            <a:r>
              <a:rPr lang="en-US" dirty="0" smtClean="0"/>
              <a:t>                                                     </a:t>
            </a:r>
          </a:p>
          <a:p>
            <a:r>
              <a:rPr lang="en-US" sz="2400" dirty="0" smtClean="0"/>
              <a:t>							Activity-on-arc (AOA) representation. Network</a:t>
            </a:r>
          </a:p>
          <a:p>
            <a:r>
              <a:rPr lang="en-US" sz="2400" dirty="0" smtClean="0"/>
              <a:t>							with three activities.</a:t>
            </a:r>
            <a:endParaRPr lang="en-US" dirty="0" smtClean="0"/>
          </a:p>
          <a:p>
            <a:endParaRPr lang="en-US" dirty="0" smtClean="0"/>
          </a:p>
          <a:p>
            <a:endParaRPr lang="en-US" dirty="0" smtClean="0"/>
          </a:p>
          <a:p>
            <a:r>
              <a:rPr lang="en-US" dirty="0" smtClean="0"/>
              <a:t> </a:t>
            </a:r>
            <a:r>
              <a:rPr lang="en-US" i="1" dirty="0" smtClean="0"/>
              <a:t>|N| = n  </a:t>
            </a:r>
            <a:r>
              <a:rPr lang="en-US" dirty="0" smtClean="0"/>
              <a:t>and </a:t>
            </a:r>
            <a:r>
              <a:rPr lang="en-US" i="1" dirty="0" smtClean="0"/>
              <a:t>|A| = m</a:t>
            </a:r>
            <a:r>
              <a:rPr lang="en-US" dirty="0" smtClean="0"/>
              <a:t> (representing the “events”) and the set of arcs  (representing the “activities”). Consider a set of p and s resources with </a:t>
            </a:r>
            <a:r>
              <a:rPr lang="en-US" i="1" dirty="0" smtClean="0"/>
              <a:t>|p| = </a:t>
            </a:r>
            <a:r>
              <a:rPr lang="en-US" i="1" dirty="0" smtClean="0">
                <a:sym typeface="Symbol"/>
              </a:rPr>
              <a:t>  </a:t>
            </a:r>
            <a:r>
              <a:rPr lang="en-US" dirty="0" smtClean="0">
                <a:sym typeface="Symbol"/>
              </a:rPr>
              <a:t>and  </a:t>
            </a:r>
            <a:r>
              <a:rPr lang="en-US" i="1" dirty="0" smtClean="0">
                <a:sym typeface="Symbol"/>
              </a:rPr>
              <a:t>|s| = .</a:t>
            </a:r>
          </a:p>
          <a:p>
            <a:r>
              <a:rPr lang="en-US" dirty="0" smtClean="0">
                <a:sym typeface="Symbol"/>
              </a:rPr>
              <a:t>The impact of Rs on the </a:t>
            </a:r>
            <a:r>
              <a:rPr lang="en-US" dirty="0" err="1" smtClean="0">
                <a:sym typeface="Symbol"/>
              </a:rPr>
              <a:t>Rp</a:t>
            </a:r>
            <a:r>
              <a:rPr lang="en-US" dirty="0" smtClean="0">
                <a:sym typeface="Symbol"/>
              </a:rPr>
              <a:t> resource can be defined by:</a:t>
            </a:r>
          </a:p>
          <a:p>
            <a:endParaRPr lang="en-US" dirty="0" smtClean="0">
              <a:sym typeface="Symbol"/>
            </a:endParaRPr>
          </a:p>
          <a:p>
            <a:endParaRPr lang="en-US" dirty="0" smtClean="0">
              <a:sym typeface="Symbol"/>
            </a:endParaRPr>
          </a:p>
          <a:p>
            <a:endParaRPr lang="en-US" dirty="0" smtClean="0">
              <a:sym typeface="Symbol"/>
            </a:endParaRPr>
          </a:p>
          <a:p>
            <a:r>
              <a:rPr lang="en-US" sz="2400" dirty="0" smtClean="0"/>
              <a:t>Applicability and </a:t>
            </a:r>
          </a:p>
          <a:p>
            <a:r>
              <a:rPr lang="en-US" sz="2400" dirty="0" smtClean="0"/>
              <a:t>impact of support </a:t>
            </a:r>
          </a:p>
          <a:p>
            <a:r>
              <a:rPr lang="en-US" sz="2400" dirty="0" smtClean="0"/>
              <a:t>resources</a:t>
            </a:r>
            <a:endParaRPr lang="pt-BR" sz="2400" dirty="0" smtClean="0"/>
          </a:p>
          <a:p>
            <a:endParaRPr lang="en-US" dirty="0" smtClean="0">
              <a:sym typeface="Symbol"/>
            </a:endParaRPr>
          </a:p>
          <a:p>
            <a:endParaRPr lang="en-US" dirty="0" smtClean="0">
              <a:sym typeface="Symbol"/>
            </a:endParaRPr>
          </a:p>
          <a:p>
            <a:endParaRPr lang="en-US" dirty="0" smtClean="0"/>
          </a:p>
          <a:p>
            <a:r>
              <a:rPr lang="en-US" dirty="0" smtClean="0"/>
              <a:t>The duration of activity based on </a:t>
            </a:r>
            <a:r>
              <a:rPr lang="en-US" dirty="0" err="1" smtClean="0"/>
              <a:t>Rp</a:t>
            </a:r>
            <a:r>
              <a:rPr lang="en-US" dirty="0" smtClean="0"/>
              <a:t> and Rs availability is given by,</a:t>
            </a:r>
          </a:p>
          <a:p>
            <a:endParaRPr lang="en-US" dirty="0" smtClean="0"/>
          </a:p>
          <a:p>
            <a:endParaRPr lang="en-US" dirty="0" smtClean="0"/>
          </a:p>
          <a:p>
            <a:endParaRPr lang="en-US" dirty="0" smtClean="0"/>
          </a:p>
          <a:p>
            <a:endParaRPr lang="en-US" dirty="0" smtClean="0"/>
          </a:p>
          <a:p>
            <a:endParaRPr lang="en-US" dirty="0" smtClean="0"/>
          </a:p>
          <a:p>
            <a:r>
              <a:rPr lang="en-US" dirty="0" smtClean="0"/>
              <a:t>Where, “</a:t>
            </a:r>
            <a:r>
              <a:rPr lang="en-US" i="1" dirty="0" smtClean="0"/>
              <a:t>y” </a:t>
            </a:r>
            <a:r>
              <a:rPr lang="en-US" dirty="0" smtClean="0"/>
              <a:t>is the activity duration, “x” is quantity of resources working in activity and </a:t>
            </a:r>
            <a:r>
              <a:rPr lang="en-US" i="1" dirty="0" err="1" smtClean="0"/>
              <a:t>r</a:t>
            </a:r>
            <a:r>
              <a:rPr lang="en-US" i="1" baseline="-25000" dirty="0" err="1" smtClean="0"/>
              <a:t>p</a:t>
            </a:r>
            <a:r>
              <a:rPr lang="en-US" dirty="0" smtClean="0"/>
              <a:t> and</a:t>
            </a:r>
            <a:r>
              <a:rPr lang="en-US" i="1" dirty="0" smtClean="0"/>
              <a:t> </a:t>
            </a:r>
            <a:r>
              <a:rPr lang="en-US" i="1" dirty="0" err="1" smtClean="0"/>
              <a:t>r</a:t>
            </a:r>
            <a:r>
              <a:rPr lang="en-US" i="1" baseline="-25000" dirty="0" err="1" smtClean="0"/>
              <a:t>s</a:t>
            </a:r>
            <a:r>
              <a:rPr lang="en-US" i="1" baseline="-25000" dirty="0" smtClean="0"/>
              <a:t> </a:t>
            </a:r>
            <a:r>
              <a:rPr lang="en-US" dirty="0" smtClean="0"/>
              <a:t>are primary resource and support resource.</a:t>
            </a:r>
          </a:p>
          <a:p>
            <a:endParaRPr lang="en-US" dirty="0" smtClean="0"/>
          </a:p>
          <a:p>
            <a:r>
              <a:rPr lang="en-US" b="1" dirty="0" smtClean="0"/>
              <a:t>Mathematical Model</a:t>
            </a:r>
          </a:p>
          <a:p>
            <a:endParaRPr lang="en-US" b="1" dirty="0" smtClean="0"/>
          </a:p>
          <a:p>
            <a:r>
              <a:rPr lang="en-US" dirty="0" smtClean="0"/>
              <a:t>Assuming all costs are linear or piece-wise linear in their argument, we have:</a:t>
            </a:r>
            <a:endParaRPr lang="pt-BR" dirty="0" smtClean="0"/>
          </a:p>
          <a:p>
            <a:endParaRPr lang="en-US" dirty="0"/>
          </a:p>
        </p:txBody>
      </p:sp>
      <p:sp>
        <p:nvSpPr>
          <p:cNvPr id="1035" name="Rectangle 215"/>
          <p:cNvSpPr>
            <a:spLocks noChangeArrowheads="1"/>
          </p:cNvSpPr>
          <p:nvPr/>
        </p:nvSpPr>
        <p:spPr bwMode="auto">
          <a:xfrm>
            <a:off x="10675070" y="2322513"/>
            <a:ext cx="19946216"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HELDER CRUZ DA  SILVA* </a:t>
            </a:r>
          </a:p>
          <a:p>
            <a:pPr algn="ctr" defTabSz="2952750">
              <a:spcBef>
                <a:spcPct val="20000"/>
              </a:spcBef>
            </a:pPr>
            <a:r>
              <a:rPr lang="en-US" sz="4000" dirty="0" smtClean="0"/>
              <a:t>Supervisors</a:t>
            </a:r>
            <a:r>
              <a:rPr lang="en-US" sz="4000" dirty="0"/>
              <a:t>:  </a:t>
            </a:r>
            <a:r>
              <a:rPr lang="en-US" sz="4000" dirty="0" smtClean="0"/>
              <a:t>Anabela Pereira Tereso, José António Oliveira</a:t>
            </a:r>
            <a:endParaRPr lang="en-US" sz="4000" dirty="0"/>
          </a:p>
          <a:p>
            <a:pPr algn="ctr" defTabSz="2952750">
              <a:spcBef>
                <a:spcPct val="50000"/>
              </a:spcBef>
            </a:pPr>
            <a:r>
              <a:rPr lang="pt-PT" dirty="0" smtClean="0"/>
              <a:t>*</a:t>
            </a:r>
            <a:r>
              <a:rPr lang="pt-PT" dirty="0" smtClean="0">
                <a:hlinkClick r:id="rId5"/>
              </a:rPr>
              <a:t>helder@ifam.edu.br</a:t>
            </a:r>
            <a:r>
              <a:rPr lang="pt-PT" dirty="0" smtClean="0"/>
              <a:t> </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smtClean="0"/>
              <a:t>RESOURCE COMPLEMENTARITY IN ACTIVITY NETWORKS</a:t>
            </a:r>
          </a:p>
        </p:txBody>
      </p:sp>
      <p:pic>
        <p:nvPicPr>
          <p:cNvPr id="1037" name="Picture 217"/>
          <p:cNvPicPr>
            <a:picLocks noChangeAspect="1" noChangeArrowheads="1"/>
          </p:cNvPicPr>
          <p:nvPr/>
        </p:nvPicPr>
        <p:blipFill>
          <a:blip r:embed="rId6" cstate="print"/>
          <a:srcRect/>
          <a:stretch>
            <a:fillRect/>
          </a:stretch>
        </p:blipFill>
        <p:spPr bwMode="auto">
          <a:xfrm>
            <a:off x="37893625" y="2754313"/>
            <a:ext cx="4289425" cy="1441450"/>
          </a:xfrm>
          <a:prstGeom prst="rect">
            <a:avLst/>
          </a:prstGeom>
          <a:noFill/>
          <a:ln w="9525">
            <a:noFill/>
            <a:miter lim="800000"/>
            <a:headEnd/>
            <a:tailEnd/>
          </a:ln>
        </p:spPr>
      </p:pic>
      <p:sp>
        <p:nvSpPr>
          <p:cNvPr id="1041" name="Text Box 214"/>
          <p:cNvSpPr txBox="1">
            <a:spLocks noChangeArrowheads="1"/>
          </p:cNvSpPr>
          <p:nvPr/>
        </p:nvSpPr>
        <p:spPr bwMode="auto">
          <a:xfrm>
            <a:off x="28676600" y="5634931"/>
            <a:ext cx="12817475" cy="24160460"/>
          </a:xfrm>
          <a:prstGeom prst="rect">
            <a:avLst/>
          </a:prstGeom>
          <a:noFill/>
          <a:ln w="9525">
            <a:noFill/>
            <a:miter lim="800000"/>
            <a:headEnd/>
            <a:tailEnd/>
          </a:ln>
        </p:spPr>
        <p:txBody>
          <a:bodyPr>
            <a:spAutoFit/>
          </a:bodyPr>
          <a:lstStyle/>
          <a:p>
            <a:pPr algn="just" defTabSz="2952750">
              <a:spcBef>
                <a:spcPct val="50000"/>
              </a:spcBef>
            </a:pPr>
            <a:r>
              <a:rPr lang="en-US" dirty="0" smtClean="0"/>
              <a:t>The </a:t>
            </a:r>
            <a:r>
              <a:rPr lang="en-US" i="1" dirty="0" smtClean="0"/>
              <a:t>p-resource</a:t>
            </a:r>
            <a:r>
              <a:rPr lang="en-US" dirty="0" smtClean="0"/>
              <a:t> allocation on time 0 is:</a:t>
            </a:r>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ts val="0"/>
              </a:spcBef>
            </a:pPr>
            <a:endParaRPr lang="en-US" dirty="0" smtClean="0"/>
          </a:p>
          <a:p>
            <a:pPr algn="just" defTabSz="2952750">
              <a:spcBef>
                <a:spcPts val="0"/>
              </a:spcBef>
            </a:pPr>
            <a:r>
              <a:rPr lang="en-US" dirty="0" smtClean="0"/>
              <a:t>The total duration based on analysis is:</a:t>
            </a:r>
          </a:p>
          <a:p>
            <a:pPr algn="just" defTabSz="2952750">
              <a:spcBef>
                <a:spcPct val="50000"/>
              </a:spcBef>
            </a:pPr>
            <a:r>
              <a:rPr lang="en-US" dirty="0" smtClean="0"/>
              <a:t>For support resource </a:t>
            </a:r>
            <a:r>
              <a:rPr lang="en-US" i="1" dirty="0" err="1" smtClean="0"/>
              <a:t>r</a:t>
            </a:r>
            <a:r>
              <a:rPr lang="en-US" i="1" baseline="-25000" dirty="0" err="1" smtClean="0"/>
              <a:t>s</a:t>
            </a:r>
            <a:r>
              <a:rPr lang="en-US" dirty="0" smtClean="0"/>
              <a:t> = 0, we have:</a:t>
            </a:r>
          </a:p>
          <a:p>
            <a:pPr algn="just" defTabSz="2952750">
              <a:spcBef>
                <a:spcPct val="50000"/>
              </a:spcBef>
            </a:pPr>
            <a:r>
              <a:rPr lang="en-US" dirty="0" smtClean="0"/>
              <a:t>Considering the </a:t>
            </a:r>
            <a:r>
              <a:rPr lang="en-US" i="1" dirty="0" smtClean="0"/>
              <a:t>s-resource</a:t>
            </a:r>
            <a:r>
              <a:rPr lang="en-US" dirty="0" smtClean="0"/>
              <a:t> availability (PS-matrix) the duration of A3 will be:</a:t>
            </a:r>
          </a:p>
          <a:p>
            <a:pPr algn="just" defTabSz="2952750">
              <a:spcBef>
                <a:spcPct val="50000"/>
              </a:spcBef>
            </a:pPr>
            <a:endParaRPr lang="en-US" dirty="0" smtClean="0"/>
          </a:p>
          <a:p>
            <a:pPr algn="just" defTabSz="2952750">
              <a:spcBef>
                <a:spcPct val="50000"/>
              </a:spcBef>
            </a:pPr>
            <a:r>
              <a:rPr lang="en-US" dirty="0" smtClean="0"/>
              <a:t>The total duration is:</a:t>
            </a:r>
          </a:p>
          <a:p>
            <a:pPr algn="just" defTabSz="2952750">
              <a:spcBef>
                <a:spcPct val="50000"/>
              </a:spcBef>
            </a:pPr>
            <a:endParaRPr lang="en-US" dirty="0" smtClean="0"/>
          </a:p>
          <a:p>
            <a:pPr algn="just" defTabSz="2952750">
              <a:spcBef>
                <a:spcPct val="50000"/>
              </a:spcBef>
            </a:pPr>
            <a:r>
              <a:rPr lang="en-US" dirty="0" smtClean="0"/>
              <a:t>Cost analysis: </a:t>
            </a:r>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r>
              <a:rPr lang="en-US" dirty="0" smtClean="0"/>
              <a:t>After repeating this procedure for all possible combinations, we came up with a solution of this network:</a:t>
            </a:r>
          </a:p>
          <a:p>
            <a:pPr algn="just" defTabSz="2952750">
              <a:spcBef>
                <a:spcPct val="50000"/>
              </a:spcBef>
            </a:pPr>
            <a:endParaRPr lang="en-US" dirty="0" smtClean="0"/>
          </a:p>
          <a:p>
            <a:pPr algn="just" defTabSz="2952750">
              <a:spcBef>
                <a:spcPct val="50000"/>
              </a:spcBef>
            </a:pPr>
            <a:endParaRPr lang="en-US" sz="3600" b="1" dirty="0" smtClean="0"/>
          </a:p>
          <a:p>
            <a:pPr algn="just" defTabSz="2952750">
              <a:spcBef>
                <a:spcPct val="50000"/>
              </a:spcBef>
            </a:pPr>
            <a:r>
              <a:rPr lang="en-US" sz="3600" b="1" dirty="0" smtClean="0"/>
              <a:t>Conclusion</a:t>
            </a:r>
          </a:p>
          <a:p>
            <a:pPr algn="just"/>
            <a:r>
              <a:rPr lang="en-US" dirty="0" smtClean="0"/>
              <a:t>The goal of this paper was to provide a formal model to some unresolved issues in the management of projects, especially as related to the utilization of supportive resources. The relevance of the problem is the opportunity to shape a system that allows not only that we improve the allocation of often scarce resource(s), but also result in reduced uncertainties within the projects, combined with increased performance and lower project costs. In this paper we presented the procedure developed to solve the mathematical model and we applied it to two simple networks, obtaining the desired results, through an initial implementation in C. </a:t>
            </a:r>
          </a:p>
          <a:p>
            <a:pPr algn="just"/>
            <a:r>
              <a:rPr lang="en-US" dirty="0" smtClean="0"/>
              <a:t>We believe it can provide to user a new option to plan and to determine the best combination of resources and the lowest project cost, pushing the planning phase and increase the estimation ability of the companies.</a:t>
            </a:r>
            <a:endParaRPr lang="en-US" dirty="0"/>
          </a:p>
        </p:txBody>
      </p:sp>
      <p:sp>
        <p:nvSpPr>
          <p:cNvPr id="1031" name="Rectangle 7"/>
          <p:cNvSpPr>
            <a:spLocks noChangeArrowheads="1"/>
          </p:cNvSpPr>
          <p:nvPr/>
        </p:nvSpPr>
        <p:spPr bwMode="auto">
          <a:xfrm>
            <a:off x="0" y="0"/>
            <a:ext cx="42808525"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152400"/>
            <a:ext cx="42808525"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rPr>
              <a:t> </a:t>
            </a:r>
            <a:r>
              <a:rPr kumimoji="0" lang="pt-BR" sz="4200" b="0" i="0" u="none" strike="noStrike" cap="none" normalizeH="0" baseline="0" smtClean="0">
                <a:ln>
                  <a:noFill/>
                </a:ln>
                <a:solidFill>
                  <a:schemeClr val="tx1"/>
                </a:solidFill>
                <a:effectLst/>
                <a:latin typeface="Arial" pitchFamily="34" charset="0"/>
                <a:cs typeface="Arial" pitchFamily="34" charset="0"/>
              </a:rPr>
              <a:t> </a:t>
            </a: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2"/>
          <p:cNvSpPr>
            <a:spLocks noChangeArrowheads="1"/>
          </p:cNvSpPr>
          <p:nvPr/>
        </p:nvSpPr>
        <p:spPr bwMode="auto">
          <a:xfrm>
            <a:off x="0" y="0"/>
            <a:ext cx="42808525"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78" name="Object 254"/>
          <p:cNvGraphicFramePr>
            <a:graphicFrameLocks noChangeAspect="1"/>
          </p:cNvGraphicFramePr>
          <p:nvPr/>
        </p:nvGraphicFramePr>
        <p:xfrm>
          <a:off x="5618411" y="22750724"/>
          <a:ext cx="6712843" cy="2254359"/>
        </p:xfrm>
        <a:graphic>
          <a:graphicData uri="http://schemas.openxmlformats.org/presentationml/2006/ole">
            <p:oleObj spid="_x0000_s1278" name="Equação" r:id="rId7" imgW="2095200" imgH="711000" progId="Equation.3">
              <p:embed/>
            </p:oleObj>
          </a:graphicData>
        </a:graphic>
      </p:graphicFrame>
      <p:graphicFrame>
        <p:nvGraphicFramePr>
          <p:cNvPr id="1283" name="Object 259"/>
          <p:cNvGraphicFramePr>
            <a:graphicFrameLocks noChangeAspect="1"/>
          </p:cNvGraphicFramePr>
          <p:nvPr/>
        </p:nvGraphicFramePr>
        <p:xfrm>
          <a:off x="1025998" y="22451344"/>
          <a:ext cx="3463429" cy="2553739"/>
        </p:xfrm>
        <a:graphic>
          <a:graphicData uri="http://schemas.openxmlformats.org/presentationml/2006/ole">
            <p:oleObj spid="_x0000_s1283" name="Equação" r:id="rId8" imgW="1295280" imgH="965160" progId="Equation.3">
              <p:embed/>
            </p:oleObj>
          </a:graphicData>
        </a:graphic>
      </p:graphicFrame>
      <p:pic>
        <p:nvPicPr>
          <p:cNvPr id="307" name="Imagem 306"/>
          <p:cNvPicPr/>
          <p:nvPr/>
        </p:nvPicPr>
        <p:blipFill>
          <a:blip r:embed="rId9" cstate="print"/>
          <a:srcRect/>
          <a:stretch>
            <a:fillRect/>
          </a:stretch>
        </p:blipFill>
        <p:spPr bwMode="auto">
          <a:xfrm>
            <a:off x="1098006" y="13483803"/>
            <a:ext cx="5544616" cy="2376264"/>
          </a:xfrm>
          <a:prstGeom prst="rect">
            <a:avLst/>
          </a:prstGeom>
          <a:noFill/>
          <a:ln w="9525">
            <a:noFill/>
            <a:miter lim="800000"/>
            <a:headEnd/>
            <a:tailEnd/>
          </a:ln>
        </p:spPr>
      </p:pic>
      <p:pic>
        <p:nvPicPr>
          <p:cNvPr id="1321" name="Picture 297"/>
          <p:cNvPicPr>
            <a:picLocks noChangeAspect="1" noChangeArrowheads="1"/>
          </p:cNvPicPr>
          <p:nvPr/>
        </p:nvPicPr>
        <p:blipFill>
          <a:blip r:embed="rId10" cstate="print"/>
          <a:srcRect/>
          <a:stretch>
            <a:fillRect/>
          </a:stretch>
        </p:blipFill>
        <p:spPr bwMode="auto">
          <a:xfrm>
            <a:off x="4482383" y="18124595"/>
            <a:ext cx="9145015" cy="3784144"/>
          </a:xfrm>
          <a:prstGeom prst="rect">
            <a:avLst/>
          </a:prstGeom>
          <a:noFill/>
          <a:ln w="9525">
            <a:noFill/>
            <a:miter lim="800000"/>
            <a:headEnd/>
            <a:tailEnd/>
          </a:ln>
        </p:spPr>
      </p:pic>
      <p:sp>
        <p:nvSpPr>
          <p:cNvPr id="310" name="Text Box 214"/>
          <p:cNvSpPr txBox="1">
            <a:spLocks noChangeArrowheads="1"/>
          </p:cNvSpPr>
          <p:nvPr/>
        </p:nvSpPr>
        <p:spPr bwMode="auto">
          <a:xfrm>
            <a:off x="14851483" y="5626187"/>
            <a:ext cx="12817475" cy="23360241"/>
          </a:xfrm>
          <a:prstGeom prst="rect">
            <a:avLst/>
          </a:prstGeom>
          <a:noFill/>
          <a:ln w="9525">
            <a:noFill/>
            <a:miter lim="800000"/>
            <a:headEnd/>
            <a:tailEnd/>
          </a:ln>
        </p:spPr>
        <p:txBody>
          <a:bodyPr wrap="square">
            <a:spAutoFit/>
          </a:bodyPr>
          <a:lstStyle/>
          <a:p>
            <a:r>
              <a:rPr lang="en-US" dirty="0" smtClean="0"/>
              <a:t>Total allocation of resource  (including complementary resources) in activity,</a:t>
            </a:r>
          </a:p>
          <a:p>
            <a:endParaRPr lang="en-US" dirty="0" smtClean="0"/>
          </a:p>
          <a:p>
            <a:endParaRPr lang="en-US" dirty="0" smtClean="0"/>
          </a:p>
          <a:p>
            <a:endParaRPr lang="en-US" dirty="0" smtClean="0"/>
          </a:p>
          <a:p>
            <a:endParaRPr lang="en-US" dirty="0" smtClean="0"/>
          </a:p>
          <a:p>
            <a:endParaRPr lang="en-US" dirty="0" smtClean="0"/>
          </a:p>
          <a:p>
            <a:r>
              <a:rPr lang="en-US" dirty="0" smtClean="0"/>
              <a:t>Defining the activity’s duration </a:t>
            </a:r>
            <a:r>
              <a:rPr lang="en-US" i="1" dirty="0" smtClean="0"/>
              <a:t>y(a)</a:t>
            </a:r>
            <a:r>
              <a:rPr lang="en-US" dirty="0" smtClean="0"/>
              <a:t> as the maximum of individual resource durations:</a:t>
            </a:r>
            <a:endParaRPr lang="pt-BR" dirty="0" smtClean="0"/>
          </a:p>
          <a:p>
            <a:endParaRPr lang="pt-BR" dirty="0" smtClean="0"/>
          </a:p>
          <a:p>
            <a:endParaRPr lang="en-US" dirty="0" smtClean="0"/>
          </a:p>
          <a:p>
            <a:r>
              <a:rPr lang="en-US" dirty="0" smtClean="0"/>
              <a:t>The cost of resource </a:t>
            </a:r>
            <a:r>
              <a:rPr lang="en-US" i="1" dirty="0" err="1" smtClean="0"/>
              <a:t>c</a:t>
            </a:r>
            <a:r>
              <a:rPr lang="en-US" i="1" baseline="-25000" dirty="0" err="1" smtClean="0"/>
              <a:t>R</a:t>
            </a:r>
            <a:r>
              <a:rPr lang="en-US" dirty="0" smtClean="0"/>
              <a:t> utilization is quadratic in the resource allocation for the duration as denoted below,</a:t>
            </a:r>
          </a:p>
          <a:p>
            <a:endParaRPr lang="en-US" dirty="0" smtClean="0"/>
          </a:p>
          <a:p>
            <a:endParaRPr lang="en-US" dirty="0" smtClean="0"/>
          </a:p>
          <a:p>
            <a:endParaRPr lang="en-US" dirty="0" smtClean="0"/>
          </a:p>
          <a:p>
            <a:endParaRPr lang="en-US" dirty="0" smtClean="0"/>
          </a:p>
          <a:p>
            <a:endParaRPr lang="en-US" dirty="0" smtClean="0"/>
          </a:p>
          <a:p>
            <a:r>
              <a:rPr lang="en-US" dirty="0" smtClean="0"/>
              <a:t>The earliness-tardiness costs are linear in their respective marginal values, as shown</a:t>
            </a:r>
          </a:p>
          <a:p>
            <a:endParaRPr lang="en-US" dirty="0" smtClean="0"/>
          </a:p>
          <a:p>
            <a:endParaRPr lang="en-US" dirty="0" smtClean="0"/>
          </a:p>
          <a:p>
            <a:r>
              <a:rPr lang="en-US" dirty="0" smtClean="0"/>
              <a:t>The desired objective function may be written simply as</a:t>
            </a:r>
          </a:p>
          <a:p>
            <a:endParaRPr lang="en-US" dirty="0" smtClean="0"/>
          </a:p>
          <a:p>
            <a:endParaRPr lang="en-US" dirty="0" smtClean="0"/>
          </a:p>
          <a:p>
            <a:endParaRPr lang="en-US" dirty="0" smtClean="0"/>
          </a:p>
          <a:p>
            <a:r>
              <a:rPr lang="en-US" sz="3600" b="1" dirty="0" smtClean="0"/>
              <a:t>Description of the procedure adopted and results</a:t>
            </a:r>
          </a:p>
          <a:p>
            <a:endParaRPr lang="en-US" sz="3600" b="1" dirty="0" smtClean="0"/>
          </a:p>
          <a:p>
            <a:r>
              <a:rPr lang="en-US" dirty="0" smtClean="0"/>
              <a:t>Based on three activities network we have define the state space diagram, as shown below (a=active, d=dormant and f=finished)</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From work content table and the state space, we have</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 	</a:t>
            </a:r>
            <a:endParaRPr lang="en-US" dirty="0"/>
          </a:p>
        </p:txBody>
      </p:sp>
      <p:sp>
        <p:nvSpPr>
          <p:cNvPr id="1324" name="Rectangle 300"/>
          <p:cNvSpPr>
            <a:spLocks noChangeArrowheads="1"/>
          </p:cNvSpPr>
          <p:nvPr/>
        </p:nvSpPr>
        <p:spPr bwMode="auto">
          <a:xfrm>
            <a:off x="0" y="0"/>
            <a:ext cx="42808525"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25" name="Object 301"/>
          <p:cNvGraphicFramePr>
            <a:graphicFrameLocks noChangeAspect="1"/>
          </p:cNvGraphicFramePr>
          <p:nvPr/>
        </p:nvGraphicFramePr>
        <p:xfrm>
          <a:off x="17125950" y="6354763"/>
          <a:ext cx="8135938" cy="1409700"/>
        </p:xfrm>
        <a:graphic>
          <a:graphicData uri="http://schemas.openxmlformats.org/presentationml/2006/ole">
            <p:oleObj spid="_x0000_s1325" name="Equação" r:id="rId11" imgW="2539800" imgH="444240" progId="Equation.3">
              <p:embed/>
            </p:oleObj>
          </a:graphicData>
        </a:graphic>
      </p:graphicFrame>
      <p:sp>
        <p:nvSpPr>
          <p:cNvPr id="1327" name="Rectangle 303"/>
          <p:cNvSpPr>
            <a:spLocks noChangeArrowheads="1"/>
          </p:cNvSpPr>
          <p:nvPr/>
        </p:nvSpPr>
        <p:spPr bwMode="auto">
          <a:xfrm>
            <a:off x="0" y="0"/>
            <a:ext cx="42808525"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28" name="Rectangle 304"/>
          <p:cNvSpPr>
            <a:spLocks noChangeArrowheads="1"/>
          </p:cNvSpPr>
          <p:nvPr/>
        </p:nvSpPr>
        <p:spPr bwMode="auto">
          <a:xfrm>
            <a:off x="0" y="866775"/>
            <a:ext cx="42808525"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329" name="Object 305"/>
          <p:cNvGraphicFramePr>
            <a:graphicFrameLocks noChangeAspect="1"/>
          </p:cNvGraphicFramePr>
          <p:nvPr/>
        </p:nvGraphicFramePr>
        <p:xfrm>
          <a:off x="17863064" y="7651155"/>
          <a:ext cx="5954200" cy="1559521"/>
        </p:xfrm>
        <a:graphic>
          <a:graphicData uri="http://schemas.openxmlformats.org/presentationml/2006/ole">
            <p:oleObj spid="_x0000_s1329" name="Equação" r:id="rId12" imgW="1917360" imgH="507960" progId="Equation.3">
              <p:embed/>
            </p:oleObj>
          </a:graphicData>
        </a:graphic>
      </p:graphicFrame>
      <p:sp>
        <p:nvSpPr>
          <p:cNvPr id="1333" name="Rectangle 309"/>
          <p:cNvSpPr>
            <a:spLocks noChangeArrowheads="1"/>
          </p:cNvSpPr>
          <p:nvPr/>
        </p:nvSpPr>
        <p:spPr bwMode="auto">
          <a:xfrm>
            <a:off x="0" y="0"/>
            <a:ext cx="42808525"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35" name="Rectangle 311"/>
          <p:cNvSpPr>
            <a:spLocks noChangeArrowheads="1"/>
          </p:cNvSpPr>
          <p:nvPr/>
        </p:nvSpPr>
        <p:spPr bwMode="auto">
          <a:xfrm>
            <a:off x="0" y="0"/>
            <a:ext cx="42808525"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36" name="Object 312"/>
          <p:cNvGraphicFramePr>
            <a:graphicFrameLocks noChangeAspect="1"/>
          </p:cNvGraphicFramePr>
          <p:nvPr/>
        </p:nvGraphicFramePr>
        <p:xfrm>
          <a:off x="18163902" y="9811395"/>
          <a:ext cx="5364162" cy="1365250"/>
        </p:xfrm>
        <a:graphic>
          <a:graphicData uri="http://schemas.openxmlformats.org/presentationml/2006/ole">
            <p:oleObj spid="_x0000_s1336" name="Equação" r:id="rId13" imgW="1726920" imgH="444240" progId="Equation.3">
              <p:embed/>
            </p:oleObj>
          </a:graphicData>
        </a:graphic>
      </p:graphicFrame>
      <p:graphicFrame>
        <p:nvGraphicFramePr>
          <p:cNvPr id="1337" name="Object 313"/>
          <p:cNvGraphicFramePr>
            <a:graphicFrameLocks noChangeAspect="1"/>
          </p:cNvGraphicFramePr>
          <p:nvPr/>
        </p:nvGraphicFramePr>
        <p:xfrm>
          <a:off x="16803688" y="11984038"/>
          <a:ext cx="9274175" cy="1530350"/>
        </p:xfrm>
        <a:graphic>
          <a:graphicData uri="http://schemas.openxmlformats.org/presentationml/2006/ole">
            <p:oleObj spid="_x0000_s1337" name="Equação" r:id="rId14" imgW="2895480" imgH="482400" progId="Equation.3">
              <p:embed/>
            </p:oleObj>
          </a:graphicData>
        </a:graphic>
      </p:graphicFrame>
      <p:cxnSp>
        <p:nvCxnSpPr>
          <p:cNvPr id="329" name="Conector de seta reta 328"/>
          <p:cNvCxnSpPr/>
          <p:nvPr/>
        </p:nvCxnSpPr>
        <p:spPr bwMode="auto">
          <a:xfrm flipV="1">
            <a:off x="16651734" y="12907739"/>
            <a:ext cx="360040" cy="288032"/>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332" name="CaixaDeTexto 331"/>
          <p:cNvSpPr txBox="1"/>
          <p:nvPr/>
        </p:nvSpPr>
        <p:spPr>
          <a:xfrm>
            <a:off x="16291694" y="13195771"/>
            <a:ext cx="720080" cy="369332"/>
          </a:xfrm>
          <a:prstGeom prst="rect">
            <a:avLst/>
          </a:prstGeom>
          <a:noFill/>
          <a:ln>
            <a:solidFill>
              <a:schemeClr val="accent6">
                <a:lumMod val="60000"/>
                <a:lumOff val="40000"/>
              </a:schemeClr>
            </a:solidFill>
          </a:ln>
        </p:spPr>
        <p:txBody>
          <a:bodyPr wrap="square" rtlCol="0">
            <a:spAutoFit/>
          </a:bodyPr>
          <a:lstStyle/>
          <a:p>
            <a:r>
              <a:rPr lang="en-US" sz="1800" dirty="0" smtClean="0"/>
              <a:t>Cost </a:t>
            </a:r>
            <a:endParaRPr lang="en-US" sz="1800" dirty="0"/>
          </a:p>
        </p:txBody>
      </p:sp>
      <p:cxnSp>
        <p:nvCxnSpPr>
          <p:cNvPr id="333" name="Conector de seta reta 332"/>
          <p:cNvCxnSpPr>
            <a:stCxn id="334" idx="0"/>
          </p:cNvCxnSpPr>
          <p:nvPr/>
        </p:nvCxnSpPr>
        <p:spPr bwMode="auto">
          <a:xfrm rot="5400000" flipH="1" flipV="1">
            <a:off x="16453712" y="6805061"/>
            <a:ext cx="432048" cy="972108"/>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334" name="CaixaDeTexto 333"/>
          <p:cNvSpPr txBox="1"/>
          <p:nvPr/>
        </p:nvSpPr>
        <p:spPr>
          <a:xfrm>
            <a:off x="14995550" y="7507139"/>
            <a:ext cx="2376264" cy="646331"/>
          </a:xfrm>
          <a:prstGeom prst="rect">
            <a:avLst/>
          </a:prstGeom>
          <a:noFill/>
          <a:ln>
            <a:solidFill>
              <a:schemeClr val="accent6">
                <a:lumMod val="60000"/>
                <a:lumOff val="40000"/>
              </a:schemeClr>
            </a:solidFill>
          </a:ln>
        </p:spPr>
        <p:txBody>
          <a:bodyPr wrap="square" rtlCol="0">
            <a:spAutoFit/>
          </a:bodyPr>
          <a:lstStyle/>
          <a:p>
            <a:r>
              <a:rPr lang="en-US" sz="1800" dirty="0" smtClean="0"/>
              <a:t>Total of </a:t>
            </a:r>
            <a:r>
              <a:rPr lang="en-US" sz="1800" dirty="0" err="1" smtClean="0"/>
              <a:t>Rp</a:t>
            </a:r>
            <a:r>
              <a:rPr lang="en-US" sz="1800" dirty="0" smtClean="0"/>
              <a:t> including </a:t>
            </a:r>
            <a:r>
              <a:rPr lang="en-US" sz="1800" dirty="0" err="1" smtClean="0"/>
              <a:t>Complementarity</a:t>
            </a:r>
            <a:endParaRPr lang="en-US" sz="1800" dirty="0"/>
          </a:p>
        </p:txBody>
      </p:sp>
      <p:cxnSp>
        <p:nvCxnSpPr>
          <p:cNvPr id="336" name="Conector de seta reta 335"/>
          <p:cNvCxnSpPr/>
          <p:nvPr/>
        </p:nvCxnSpPr>
        <p:spPr bwMode="auto">
          <a:xfrm rot="5400000">
            <a:off x="22376370" y="6607039"/>
            <a:ext cx="360040" cy="144016"/>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337" name="CaixaDeTexto 336"/>
          <p:cNvSpPr txBox="1"/>
          <p:nvPr/>
        </p:nvSpPr>
        <p:spPr>
          <a:xfrm>
            <a:off x="19748078" y="6138987"/>
            <a:ext cx="5688632" cy="369332"/>
          </a:xfrm>
          <a:prstGeom prst="rect">
            <a:avLst/>
          </a:prstGeom>
          <a:noFill/>
          <a:ln>
            <a:solidFill>
              <a:schemeClr val="accent6">
                <a:lumMod val="60000"/>
                <a:lumOff val="40000"/>
              </a:schemeClr>
            </a:solidFill>
          </a:ln>
        </p:spPr>
        <p:txBody>
          <a:bodyPr wrap="square" rtlCol="0">
            <a:spAutoFit/>
          </a:bodyPr>
          <a:lstStyle/>
          <a:p>
            <a:r>
              <a:rPr lang="en-US" sz="1800" dirty="0" smtClean="0"/>
              <a:t>degree of enhancement of </a:t>
            </a:r>
            <a:r>
              <a:rPr lang="en-US" sz="1800" i="1" dirty="0" smtClean="0"/>
              <a:t>P-resource by S-resource</a:t>
            </a:r>
            <a:endParaRPr lang="en-US" sz="1800" dirty="0"/>
          </a:p>
        </p:txBody>
      </p:sp>
      <p:cxnSp>
        <p:nvCxnSpPr>
          <p:cNvPr id="338" name="Conector de seta reta 337"/>
          <p:cNvCxnSpPr/>
          <p:nvPr/>
        </p:nvCxnSpPr>
        <p:spPr bwMode="auto">
          <a:xfrm>
            <a:off x="18955990" y="12331675"/>
            <a:ext cx="432048" cy="216024"/>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339" name="CaixaDeTexto 338"/>
          <p:cNvSpPr txBox="1"/>
          <p:nvPr/>
        </p:nvSpPr>
        <p:spPr>
          <a:xfrm>
            <a:off x="17803862" y="11971635"/>
            <a:ext cx="1368152" cy="369332"/>
          </a:xfrm>
          <a:prstGeom prst="rect">
            <a:avLst/>
          </a:prstGeom>
          <a:noFill/>
          <a:ln>
            <a:solidFill>
              <a:schemeClr val="accent6">
                <a:lumMod val="60000"/>
                <a:lumOff val="40000"/>
              </a:schemeClr>
            </a:solidFill>
          </a:ln>
        </p:spPr>
        <p:txBody>
          <a:bodyPr wrap="square" rtlCol="0">
            <a:spAutoFit/>
          </a:bodyPr>
          <a:lstStyle/>
          <a:p>
            <a:r>
              <a:rPr lang="en-US" sz="1800" dirty="0" smtClean="0"/>
              <a:t>Cost of </a:t>
            </a:r>
            <a:r>
              <a:rPr lang="en-US" sz="1800" dirty="0" err="1" smtClean="0"/>
              <a:t>Rp</a:t>
            </a:r>
            <a:endParaRPr lang="en-US" sz="1800" dirty="0"/>
          </a:p>
        </p:txBody>
      </p:sp>
      <p:cxnSp>
        <p:nvCxnSpPr>
          <p:cNvPr id="356" name="Conector de seta reta 355"/>
          <p:cNvCxnSpPr/>
          <p:nvPr/>
        </p:nvCxnSpPr>
        <p:spPr bwMode="auto">
          <a:xfrm>
            <a:off x="21188238" y="12331675"/>
            <a:ext cx="432048" cy="216024"/>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357" name="CaixaDeTexto 356"/>
          <p:cNvSpPr txBox="1"/>
          <p:nvPr/>
        </p:nvSpPr>
        <p:spPr>
          <a:xfrm>
            <a:off x="20036110" y="11971635"/>
            <a:ext cx="1368152" cy="369332"/>
          </a:xfrm>
          <a:prstGeom prst="rect">
            <a:avLst/>
          </a:prstGeom>
          <a:noFill/>
          <a:ln>
            <a:solidFill>
              <a:schemeClr val="accent6">
                <a:lumMod val="60000"/>
                <a:lumOff val="40000"/>
              </a:schemeClr>
            </a:solidFill>
          </a:ln>
        </p:spPr>
        <p:txBody>
          <a:bodyPr wrap="square" rtlCol="0">
            <a:spAutoFit/>
          </a:bodyPr>
          <a:lstStyle/>
          <a:p>
            <a:r>
              <a:rPr lang="en-US" sz="1800" dirty="0" smtClean="0"/>
              <a:t>Cost of Rs</a:t>
            </a:r>
            <a:endParaRPr lang="en-US" sz="1800" dirty="0"/>
          </a:p>
        </p:txBody>
      </p:sp>
      <p:cxnSp>
        <p:nvCxnSpPr>
          <p:cNvPr id="358" name="Conector de seta reta 357"/>
          <p:cNvCxnSpPr>
            <a:stCxn id="359" idx="2"/>
          </p:cNvCxnSpPr>
          <p:nvPr/>
        </p:nvCxnSpPr>
        <p:spPr bwMode="auto">
          <a:xfrm rot="5400000">
            <a:off x="23911186" y="7097739"/>
            <a:ext cx="278740" cy="1548172"/>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359" name="CaixaDeTexto 358"/>
          <p:cNvSpPr txBox="1"/>
          <p:nvPr/>
        </p:nvSpPr>
        <p:spPr>
          <a:xfrm>
            <a:off x="22196350" y="7363123"/>
            <a:ext cx="5256584" cy="369332"/>
          </a:xfrm>
          <a:prstGeom prst="rect">
            <a:avLst/>
          </a:prstGeom>
          <a:noFill/>
          <a:ln>
            <a:solidFill>
              <a:schemeClr val="accent6">
                <a:lumMod val="60000"/>
                <a:lumOff val="40000"/>
              </a:schemeClr>
            </a:solidFill>
          </a:ln>
        </p:spPr>
        <p:txBody>
          <a:bodyPr wrap="square" rtlCol="0">
            <a:spAutoFit/>
          </a:bodyPr>
          <a:lstStyle/>
          <a:p>
            <a:r>
              <a:rPr lang="en-US" sz="1800" dirty="0" smtClean="0"/>
              <a:t>work content of activity when </a:t>
            </a:r>
            <a:r>
              <a:rPr lang="en-US" sz="1800" i="1" dirty="0" smtClean="0"/>
              <a:t>P-resource is used</a:t>
            </a:r>
            <a:endParaRPr lang="en-US" sz="1800" dirty="0"/>
          </a:p>
        </p:txBody>
      </p:sp>
      <p:graphicFrame>
        <p:nvGraphicFramePr>
          <p:cNvPr id="1338" name="Object 314"/>
          <p:cNvGraphicFramePr>
            <a:graphicFrameLocks noChangeAspect="1"/>
          </p:cNvGraphicFramePr>
          <p:nvPr/>
        </p:nvGraphicFramePr>
        <p:xfrm>
          <a:off x="18955990" y="13411795"/>
          <a:ext cx="3986213" cy="1208088"/>
        </p:xfrm>
        <a:graphic>
          <a:graphicData uri="http://schemas.openxmlformats.org/presentationml/2006/ole">
            <p:oleObj spid="_x0000_s1338" name="Equação" r:id="rId15" imgW="1244520" imgH="380880" progId="Equation.3">
              <p:embed/>
            </p:oleObj>
          </a:graphicData>
        </a:graphic>
      </p:graphicFrame>
      <p:cxnSp>
        <p:nvCxnSpPr>
          <p:cNvPr id="363" name="Conector de seta reta 362"/>
          <p:cNvCxnSpPr/>
          <p:nvPr/>
        </p:nvCxnSpPr>
        <p:spPr bwMode="auto">
          <a:xfrm>
            <a:off x="18523942" y="13987859"/>
            <a:ext cx="432048" cy="1588"/>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364" name="CaixaDeTexto 363"/>
          <p:cNvSpPr txBox="1"/>
          <p:nvPr/>
        </p:nvSpPr>
        <p:spPr>
          <a:xfrm>
            <a:off x="16291694" y="13843843"/>
            <a:ext cx="2232248" cy="369332"/>
          </a:xfrm>
          <a:prstGeom prst="rect">
            <a:avLst/>
          </a:prstGeom>
          <a:noFill/>
          <a:ln>
            <a:solidFill>
              <a:schemeClr val="accent6">
                <a:lumMod val="60000"/>
                <a:lumOff val="40000"/>
              </a:schemeClr>
            </a:solidFill>
          </a:ln>
        </p:spPr>
        <p:txBody>
          <a:bodyPr wrap="square" rtlCol="0">
            <a:spAutoFit/>
          </a:bodyPr>
          <a:lstStyle/>
          <a:p>
            <a:r>
              <a:rPr lang="en-US" sz="1800" dirty="0" smtClean="0"/>
              <a:t>Activity Total Cost </a:t>
            </a:r>
            <a:endParaRPr lang="en-US" sz="1800" dirty="0"/>
          </a:p>
        </p:txBody>
      </p:sp>
      <p:graphicFrame>
        <p:nvGraphicFramePr>
          <p:cNvPr id="1339" name="Object 315"/>
          <p:cNvGraphicFramePr>
            <a:graphicFrameLocks noChangeAspect="1"/>
          </p:cNvGraphicFramePr>
          <p:nvPr/>
        </p:nvGraphicFramePr>
        <p:xfrm>
          <a:off x="18717542" y="15211995"/>
          <a:ext cx="5207000" cy="685800"/>
        </p:xfrm>
        <a:graphic>
          <a:graphicData uri="http://schemas.openxmlformats.org/presentationml/2006/ole">
            <p:oleObj spid="_x0000_s1339" name="Equação" r:id="rId16" imgW="1625400" imgH="215640" progId="Equation.3">
              <p:embed/>
            </p:oleObj>
          </a:graphicData>
        </a:graphic>
      </p:graphicFrame>
      <p:sp>
        <p:nvSpPr>
          <p:cNvPr id="367" name="CaixaDeTexto 366"/>
          <p:cNvSpPr txBox="1"/>
          <p:nvPr/>
        </p:nvSpPr>
        <p:spPr>
          <a:xfrm>
            <a:off x="19172014" y="16066799"/>
            <a:ext cx="1656184" cy="369332"/>
          </a:xfrm>
          <a:prstGeom prst="rect">
            <a:avLst/>
          </a:prstGeom>
          <a:noFill/>
          <a:ln>
            <a:solidFill>
              <a:schemeClr val="accent6">
                <a:lumMod val="60000"/>
                <a:lumOff val="40000"/>
              </a:schemeClr>
            </a:solidFill>
          </a:ln>
        </p:spPr>
        <p:txBody>
          <a:bodyPr wrap="square" rtlCol="0">
            <a:spAutoFit/>
          </a:bodyPr>
          <a:lstStyle/>
          <a:p>
            <a:r>
              <a:rPr lang="en-US" sz="1800" dirty="0" smtClean="0"/>
              <a:t>Cost earliness</a:t>
            </a:r>
            <a:endParaRPr lang="en-US" sz="1800" dirty="0"/>
          </a:p>
        </p:txBody>
      </p:sp>
      <p:cxnSp>
        <p:nvCxnSpPr>
          <p:cNvPr id="368" name="Conector de seta reta 367"/>
          <p:cNvCxnSpPr>
            <a:stCxn id="367" idx="0"/>
          </p:cNvCxnSpPr>
          <p:nvPr/>
        </p:nvCxnSpPr>
        <p:spPr bwMode="auto">
          <a:xfrm rot="5400000" flipH="1" flipV="1">
            <a:off x="19914742" y="15873423"/>
            <a:ext cx="278740" cy="108012"/>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370" name="CaixaDeTexto 369"/>
          <p:cNvSpPr txBox="1"/>
          <p:nvPr/>
        </p:nvSpPr>
        <p:spPr>
          <a:xfrm>
            <a:off x="19964102" y="14914671"/>
            <a:ext cx="1656184" cy="369332"/>
          </a:xfrm>
          <a:prstGeom prst="rect">
            <a:avLst/>
          </a:prstGeom>
          <a:noFill/>
          <a:ln>
            <a:solidFill>
              <a:schemeClr val="accent6">
                <a:lumMod val="60000"/>
                <a:lumOff val="40000"/>
              </a:schemeClr>
            </a:solidFill>
          </a:ln>
        </p:spPr>
        <p:txBody>
          <a:bodyPr wrap="square" rtlCol="0">
            <a:spAutoFit/>
          </a:bodyPr>
          <a:lstStyle/>
          <a:p>
            <a:r>
              <a:rPr lang="en-US" sz="1800" dirty="0" smtClean="0"/>
              <a:t>Cost tardiness</a:t>
            </a:r>
            <a:endParaRPr lang="en-US" sz="1800" dirty="0"/>
          </a:p>
        </p:txBody>
      </p:sp>
      <p:cxnSp>
        <p:nvCxnSpPr>
          <p:cNvPr id="371" name="Conector de seta reta 370"/>
          <p:cNvCxnSpPr>
            <a:stCxn id="370" idx="2"/>
          </p:cNvCxnSpPr>
          <p:nvPr/>
        </p:nvCxnSpPr>
        <p:spPr bwMode="auto">
          <a:xfrm rot="16200000" flipH="1">
            <a:off x="20738188" y="15338009"/>
            <a:ext cx="216024" cy="108012"/>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377" name="CaixaDeTexto 376"/>
          <p:cNvSpPr txBox="1"/>
          <p:nvPr/>
        </p:nvSpPr>
        <p:spPr>
          <a:xfrm>
            <a:off x="22700406" y="14851955"/>
            <a:ext cx="1944216" cy="369332"/>
          </a:xfrm>
          <a:prstGeom prst="rect">
            <a:avLst/>
          </a:prstGeom>
          <a:noFill/>
          <a:ln>
            <a:solidFill>
              <a:schemeClr val="accent6">
                <a:lumMod val="60000"/>
                <a:lumOff val="40000"/>
              </a:schemeClr>
            </a:solidFill>
          </a:ln>
        </p:spPr>
        <p:txBody>
          <a:bodyPr wrap="square" rtlCol="0">
            <a:spAutoFit/>
          </a:bodyPr>
          <a:lstStyle/>
          <a:p>
            <a:r>
              <a:rPr lang="en-US" sz="1800" dirty="0" smtClean="0"/>
              <a:t>Tardiness (delay) </a:t>
            </a:r>
            <a:endParaRPr lang="en-US" sz="1800" dirty="0"/>
          </a:p>
        </p:txBody>
      </p:sp>
      <p:cxnSp>
        <p:nvCxnSpPr>
          <p:cNvPr id="378" name="Conector de seta reta 377"/>
          <p:cNvCxnSpPr/>
          <p:nvPr/>
        </p:nvCxnSpPr>
        <p:spPr bwMode="auto">
          <a:xfrm rot="5400000">
            <a:off x="23546498" y="15311299"/>
            <a:ext cx="216821" cy="36796"/>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sp>
        <p:nvSpPr>
          <p:cNvPr id="380" name="CaixaDeTexto 379"/>
          <p:cNvSpPr txBox="1"/>
          <p:nvPr/>
        </p:nvSpPr>
        <p:spPr>
          <a:xfrm>
            <a:off x="22052334" y="15994791"/>
            <a:ext cx="1152128" cy="369332"/>
          </a:xfrm>
          <a:prstGeom prst="rect">
            <a:avLst/>
          </a:prstGeom>
          <a:noFill/>
          <a:ln>
            <a:solidFill>
              <a:schemeClr val="accent6">
                <a:lumMod val="60000"/>
                <a:lumOff val="40000"/>
              </a:schemeClr>
            </a:solidFill>
          </a:ln>
        </p:spPr>
        <p:txBody>
          <a:bodyPr wrap="square" rtlCol="0">
            <a:spAutoFit/>
          </a:bodyPr>
          <a:lstStyle/>
          <a:p>
            <a:r>
              <a:rPr lang="en-US" sz="1800" dirty="0" smtClean="0"/>
              <a:t>Earliness</a:t>
            </a:r>
            <a:endParaRPr lang="en-US" sz="1800" dirty="0"/>
          </a:p>
        </p:txBody>
      </p:sp>
      <p:cxnSp>
        <p:nvCxnSpPr>
          <p:cNvPr id="381" name="Conector de seta reta 380"/>
          <p:cNvCxnSpPr>
            <a:stCxn id="380" idx="0"/>
          </p:cNvCxnSpPr>
          <p:nvPr/>
        </p:nvCxnSpPr>
        <p:spPr bwMode="auto">
          <a:xfrm rot="16200000" flipV="1">
            <a:off x="22417020" y="15783413"/>
            <a:ext cx="278740" cy="144016"/>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graphicFrame>
        <p:nvGraphicFramePr>
          <p:cNvPr id="1340" name="Object 316"/>
          <p:cNvGraphicFramePr>
            <a:graphicFrameLocks noChangeAspect="1"/>
          </p:cNvGraphicFramePr>
          <p:nvPr/>
        </p:nvGraphicFramePr>
        <p:xfrm>
          <a:off x="18913475" y="16931282"/>
          <a:ext cx="5003800" cy="1089025"/>
        </p:xfrm>
        <a:graphic>
          <a:graphicData uri="http://schemas.openxmlformats.org/presentationml/2006/ole">
            <p:oleObj spid="_x0000_s1340" name="Equação" r:id="rId17" imgW="1562040" imgH="342720" progId="Equation.3">
              <p:embed/>
            </p:oleObj>
          </a:graphicData>
        </a:graphic>
      </p:graphicFrame>
      <p:sp>
        <p:nvSpPr>
          <p:cNvPr id="386" name="CaixaDeTexto 385"/>
          <p:cNvSpPr txBox="1"/>
          <p:nvPr/>
        </p:nvSpPr>
        <p:spPr>
          <a:xfrm>
            <a:off x="18235910" y="17660267"/>
            <a:ext cx="2232248" cy="369332"/>
          </a:xfrm>
          <a:prstGeom prst="rect">
            <a:avLst/>
          </a:prstGeom>
          <a:noFill/>
          <a:ln>
            <a:solidFill>
              <a:schemeClr val="accent6">
                <a:lumMod val="60000"/>
                <a:lumOff val="40000"/>
              </a:schemeClr>
            </a:solidFill>
          </a:ln>
        </p:spPr>
        <p:txBody>
          <a:bodyPr wrap="square" rtlCol="0">
            <a:spAutoFit/>
          </a:bodyPr>
          <a:lstStyle/>
          <a:p>
            <a:r>
              <a:rPr lang="en-US" sz="1800" dirty="0" smtClean="0"/>
              <a:t>Minimal Total Cost</a:t>
            </a:r>
            <a:endParaRPr lang="en-US" sz="1800" dirty="0"/>
          </a:p>
        </p:txBody>
      </p:sp>
      <p:cxnSp>
        <p:nvCxnSpPr>
          <p:cNvPr id="387" name="Conector de seta reta 386"/>
          <p:cNvCxnSpPr>
            <a:stCxn id="386" idx="0"/>
          </p:cNvCxnSpPr>
          <p:nvPr/>
        </p:nvCxnSpPr>
        <p:spPr bwMode="auto">
          <a:xfrm rot="5400000" flipH="1" flipV="1">
            <a:off x="19442044" y="17426241"/>
            <a:ext cx="144016" cy="324036"/>
          </a:xfrm>
          <a:prstGeom prst="straightConnector1">
            <a:avLst/>
          </a:prstGeom>
          <a:ln>
            <a:headEnd type="none" w="med" len="med"/>
            <a:tailEnd type="arrow"/>
          </a:ln>
        </p:spPr>
        <p:style>
          <a:lnRef idx="2">
            <a:schemeClr val="accent6"/>
          </a:lnRef>
          <a:fillRef idx="0">
            <a:schemeClr val="accent6"/>
          </a:fillRef>
          <a:effectRef idx="1">
            <a:schemeClr val="accent6"/>
          </a:effectRef>
          <a:fontRef idx="minor">
            <a:schemeClr val="tx1"/>
          </a:fontRef>
        </p:style>
      </p:cxnSp>
      <p:pic>
        <p:nvPicPr>
          <p:cNvPr id="1341" name="Picture 317"/>
          <p:cNvPicPr>
            <a:picLocks noChangeAspect="1" noChangeArrowheads="1"/>
          </p:cNvPicPr>
          <p:nvPr/>
        </p:nvPicPr>
        <p:blipFill>
          <a:blip r:embed="rId18" cstate="print"/>
          <a:srcRect/>
          <a:stretch>
            <a:fillRect/>
          </a:stretch>
        </p:blipFill>
        <p:spPr bwMode="auto">
          <a:xfrm>
            <a:off x="16101981" y="20540587"/>
            <a:ext cx="9550753" cy="4104456"/>
          </a:xfrm>
          <a:prstGeom prst="rect">
            <a:avLst/>
          </a:prstGeom>
          <a:noFill/>
          <a:ln w="9525">
            <a:noFill/>
            <a:miter lim="800000"/>
            <a:headEnd/>
            <a:tailEnd/>
          </a:ln>
        </p:spPr>
      </p:pic>
      <p:pic>
        <p:nvPicPr>
          <p:cNvPr id="1342" name="Picture 318"/>
          <p:cNvPicPr>
            <a:picLocks noChangeAspect="1" noChangeArrowheads="1"/>
          </p:cNvPicPr>
          <p:nvPr/>
        </p:nvPicPr>
        <p:blipFill>
          <a:blip r:embed="rId19" cstate="print"/>
          <a:srcRect/>
          <a:stretch>
            <a:fillRect/>
          </a:stretch>
        </p:blipFill>
        <p:spPr bwMode="auto">
          <a:xfrm>
            <a:off x="14939707" y="25725163"/>
            <a:ext cx="4078866" cy="1656184"/>
          </a:xfrm>
          <a:prstGeom prst="rect">
            <a:avLst/>
          </a:prstGeom>
          <a:noFill/>
          <a:ln w="9525">
            <a:noFill/>
            <a:miter lim="800000"/>
            <a:headEnd/>
            <a:tailEnd/>
          </a:ln>
        </p:spPr>
      </p:pic>
      <p:pic>
        <p:nvPicPr>
          <p:cNvPr id="1343" name="Picture 319"/>
          <p:cNvPicPr>
            <a:picLocks noChangeAspect="1" noChangeArrowheads="1"/>
          </p:cNvPicPr>
          <p:nvPr/>
        </p:nvPicPr>
        <p:blipFill>
          <a:blip r:embed="rId20" cstate="print"/>
          <a:srcRect/>
          <a:stretch>
            <a:fillRect/>
          </a:stretch>
        </p:blipFill>
        <p:spPr bwMode="auto">
          <a:xfrm>
            <a:off x="14955872" y="27813395"/>
            <a:ext cx="4072126" cy="1224136"/>
          </a:xfrm>
          <a:prstGeom prst="rect">
            <a:avLst/>
          </a:prstGeom>
          <a:noFill/>
          <a:ln w="9525">
            <a:noFill/>
            <a:miter lim="800000"/>
            <a:headEnd/>
            <a:tailEnd/>
          </a:ln>
        </p:spPr>
      </p:pic>
      <p:pic>
        <p:nvPicPr>
          <p:cNvPr id="1344" name="Picture 320"/>
          <p:cNvPicPr>
            <a:picLocks noChangeAspect="1" noChangeArrowheads="1"/>
          </p:cNvPicPr>
          <p:nvPr/>
        </p:nvPicPr>
        <p:blipFill>
          <a:blip r:embed="rId21" cstate="print"/>
          <a:srcRect/>
          <a:stretch>
            <a:fillRect/>
          </a:stretch>
        </p:blipFill>
        <p:spPr bwMode="auto">
          <a:xfrm>
            <a:off x="19172014" y="25725163"/>
            <a:ext cx="7491580" cy="2376264"/>
          </a:xfrm>
          <a:prstGeom prst="rect">
            <a:avLst/>
          </a:prstGeom>
          <a:noFill/>
          <a:ln w="9525">
            <a:noFill/>
            <a:miter lim="800000"/>
            <a:headEnd/>
            <a:tailEnd/>
          </a:ln>
        </p:spPr>
      </p:pic>
      <p:sp>
        <p:nvSpPr>
          <p:cNvPr id="396" name="CaixaDeTexto 395"/>
          <p:cNvSpPr txBox="1"/>
          <p:nvPr/>
        </p:nvSpPr>
        <p:spPr>
          <a:xfrm>
            <a:off x="16147678" y="25365123"/>
            <a:ext cx="1800200" cy="369332"/>
          </a:xfrm>
          <a:prstGeom prst="rect">
            <a:avLst/>
          </a:prstGeom>
          <a:noFill/>
          <a:ln>
            <a:solidFill>
              <a:schemeClr val="accent6">
                <a:lumMod val="60000"/>
                <a:lumOff val="40000"/>
              </a:schemeClr>
            </a:solidFill>
          </a:ln>
        </p:spPr>
        <p:txBody>
          <a:bodyPr wrap="square" rtlCol="0">
            <a:spAutoFit/>
          </a:bodyPr>
          <a:lstStyle/>
          <a:p>
            <a:r>
              <a:rPr lang="en-US" sz="1800" b="1" dirty="0" smtClean="0"/>
              <a:t>Work Content</a:t>
            </a:r>
            <a:endParaRPr lang="en-US" sz="1800" b="1" dirty="0"/>
          </a:p>
        </p:txBody>
      </p:sp>
      <p:sp>
        <p:nvSpPr>
          <p:cNvPr id="397" name="CaixaDeTexto 396"/>
          <p:cNvSpPr txBox="1"/>
          <p:nvPr/>
        </p:nvSpPr>
        <p:spPr>
          <a:xfrm>
            <a:off x="16363702" y="27453355"/>
            <a:ext cx="1368152" cy="369332"/>
          </a:xfrm>
          <a:prstGeom prst="rect">
            <a:avLst/>
          </a:prstGeom>
          <a:noFill/>
          <a:ln>
            <a:solidFill>
              <a:schemeClr val="accent6">
                <a:lumMod val="60000"/>
                <a:lumOff val="40000"/>
              </a:schemeClr>
            </a:solidFill>
          </a:ln>
        </p:spPr>
        <p:txBody>
          <a:bodyPr wrap="square" rtlCol="0">
            <a:spAutoFit/>
          </a:bodyPr>
          <a:lstStyle/>
          <a:p>
            <a:r>
              <a:rPr lang="en-US" sz="1800" b="1" dirty="0" smtClean="0"/>
              <a:t>P-S matrix</a:t>
            </a:r>
            <a:endParaRPr lang="en-US" sz="1800" b="1" dirty="0"/>
          </a:p>
        </p:txBody>
      </p:sp>
      <p:sp>
        <p:nvSpPr>
          <p:cNvPr id="398" name="Retângulo 397"/>
          <p:cNvSpPr/>
          <p:nvPr/>
        </p:nvSpPr>
        <p:spPr>
          <a:xfrm>
            <a:off x="20380005" y="25397061"/>
            <a:ext cx="5056705" cy="400110"/>
          </a:xfrm>
          <a:prstGeom prst="rect">
            <a:avLst/>
          </a:prstGeom>
          <a:ln>
            <a:solidFill>
              <a:schemeClr val="accent6">
                <a:lumMod val="60000"/>
                <a:lumOff val="40000"/>
              </a:schemeClr>
            </a:solidFill>
          </a:ln>
        </p:spPr>
        <p:txBody>
          <a:bodyPr wrap="none">
            <a:spAutoFit/>
          </a:bodyPr>
          <a:lstStyle/>
          <a:p>
            <a:r>
              <a:rPr lang="en-US" sz="2000" b="1" dirty="0" smtClean="0"/>
              <a:t>Decision Variables and Possible Values </a:t>
            </a:r>
            <a:endParaRPr lang="en-US" sz="2000" b="1" dirty="0"/>
          </a:p>
        </p:txBody>
      </p:sp>
      <p:sp>
        <p:nvSpPr>
          <p:cNvPr id="399" name="Retângulo 398"/>
          <p:cNvSpPr/>
          <p:nvPr/>
        </p:nvSpPr>
        <p:spPr bwMode="auto">
          <a:xfrm>
            <a:off x="17011774" y="26085203"/>
            <a:ext cx="1872208" cy="288032"/>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400" name="Retângulo 399"/>
          <p:cNvSpPr/>
          <p:nvPr/>
        </p:nvSpPr>
        <p:spPr bwMode="auto">
          <a:xfrm>
            <a:off x="16507718" y="28389459"/>
            <a:ext cx="288032" cy="576064"/>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cxnSp>
        <p:nvCxnSpPr>
          <p:cNvPr id="402" name="Conector de seta reta 401"/>
          <p:cNvCxnSpPr>
            <a:stCxn id="399" idx="3"/>
          </p:cNvCxnSpPr>
          <p:nvPr/>
        </p:nvCxnSpPr>
        <p:spPr bwMode="auto">
          <a:xfrm>
            <a:off x="18883982" y="26229219"/>
            <a:ext cx="792088" cy="72008"/>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cxnSp>
        <p:nvCxnSpPr>
          <p:cNvPr id="404" name="Conector de seta reta 403"/>
          <p:cNvCxnSpPr>
            <a:stCxn id="400" idx="3"/>
          </p:cNvCxnSpPr>
          <p:nvPr/>
        </p:nvCxnSpPr>
        <p:spPr bwMode="auto">
          <a:xfrm flipV="1">
            <a:off x="16795750" y="26877291"/>
            <a:ext cx="2880320" cy="18002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405" name="CaixaDeTexto 404"/>
          <p:cNvSpPr txBox="1"/>
          <p:nvPr/>
        </p:nvSpPr>
        <p:spPr>
          <a:xfrm>
            <a:off x="19388038" y="28173435"/>
            <a:ext cx="7272808" cy="1077218"/>
          </a:xfrm>
          <a:prstGeom prst="rect">
            <a:avLst/>
          </a:prstGeom>
          <a:noFill/>
          <a:ln>
            <a:noFill/>
          </a:ln>
        </p:spPr>
        <p:txBody>
          <a:bodyPr wrap="square" rtlCol="0">
            <a:spAutoFit/>
          </a:bodyPr>
          <a:lstStyle/>
          <a:p>
            <a:r>
              <a:rPr lang="en-US" dirty="0" err="1" smtClean="0"/>
              <a:t>Xaps</a:t>
            </a:r>
            <a:r>
              <a:rPr lang="en-US" dirty="0" smtClean="0"/>
              <a:t> – a: activity, p: p-resource and s: s-resource</a:t>
            </a:r>
            <a:endParaRPr lang="en-US" dirty="0"/>
          </a:p>
        </p:txBody>
      </p:sp>
      <p:sp>
        <p:nvSpPr>
          <p:cNvPr id="406" name="Elipse 405"/>
          <p:cNvSpPr/>
          <p:nvPr/>
        </p:nvSpPr>
        <p:spPr bwMode="auto">
          <a:xfrm>
            <a:off x="19892094" y="27165323"/>
            <a:ext cx="576064" cy="36004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cxnSp>
        <p:nvCxnSpPr>
          <p:cNvPr id="408" name="Conector de seta reta 407"/>
          <p:cNvCxnSpPr>
            <a:stCxn id="406" idx="3"/>
          </p:cNvCxnSpPr>
          <p:nvPr/>
        </p:nvCxnSpPr>
        <p:spPr bwMode="auto">
          <a:xfrm rot="5400000">
            <a:off x="19439861" y="27708846"/>
            <a:ext cx="772807" cy="300387"/>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pic>
        <p:nvPicPr>
          <p:cNvPr id="4" name="Picture 318"/>
          <p:cNvPicPr>
            <a:picLocks noChangeAspect="1" noChangeArrowheads="1"/>
          </p:cNvPicPr>
          <p:nvPr/>
        </p:nvPicPr>
        <p:blipFill>
          <a:blip r:embed="rId22" cstate="print"/>
          <a:srcRect/>
          <a:stretch>
            <a:fillRect/>
          </a:stretch>
        </p:blipFill>
        <p:spPr bwMode="auto">
          <a:xfrm>
            <a:off x="28821086" y="8371235"/>
            <a:ext cx="4824535" cy="2578191"/>
          </a:xfrm>
          <a:prstGeom prst="rect">
            <a:avLst/>
          </a:prstGeom>
          <a:noFill/>
          <a:ln w="9525">
            <a:noFill/>
            <a:miter lim="800000"/>
            <a:headEnd/>
            <a:tailEnd/>
          </a:ln>
        </p:spPr>
      </p:pic>
      <p:pic>
        <p:nvPicPr>
          <p:cNvPr id="5" name="Picture 319"/>
          <p:cNvPicPr>
            <a:picLocks noChangeAspect="1" noChangeArrowheads="1"/>
          </p:cNvPicPr>
          <p:nvPr/>
        </p:nvPicPr>
        <p:blipFill>
          <a:blip r:embed="rId23" cstate="print"/>
          <a:srcRect/>
          <a:stretch>
            <a:fillRect/>
          </a:stretch>
        </p:blipFill>
        <p:spPr bwMode="auto">
          <a:xfrm>
            <a:off x="35373814" y="7120456"/>
            <a:ext cx="6641882" cy="1394795"/>
          </a:xfrm>
          <a:prstGeom prst="rect">
            <a:avLst/>
          </a:prstGeom>
          <a:noFill/>
          <a:ln w="9525">
            <a:noFill/>
            <a:miter lim="800000"/>
            <a:headEnd/>
            <a:tailEnd/>
          </a:ln>
        </p:spPr>
      </p:pic>
      <p:pic>
        <p:nvPicPr>
          <p:cNvPr id="71" name="Picture 318"/>
          <p:cNvPicPr>
            <a:picLocks noChangeAspect="1" noChangeArrowheads="1"/>
          </p:cNvPicPr>
          <p:nvPr/>
        </p:nvPicPr>
        <p:blipFill>
          <a:blip r:embed="rId19" cstate="print"/>
          <a:srcRect/>
          <a:stretch>
            <a:fillRect/>
          </a:stretch>
        </p:blipFill>
        <p:spPr bwMode="auto">
          <a:xfrm>
            <a:off x="28749078" y="6138987"/>
            <a:ext cx="4965576" cy="2016224"/>
          </a:xfrm>
          <a:prstGeom prst="rect">
            <a:avLst/>
          </a:prstGeom>
          <a:noFill/>
          <a:ln w="9525">
            <a:noFill/>
            <a:miter lim="800000"/>
            <a:headEnd/>
            <a:tailEnd/>
          </a:ln>
        </p:spPr>
      </p:pic>
      <p:sp>
        <p:nvSpPr>
          <p:cNvPr id="73" name="Elipse 72"/>
          <p:cNvSpPr/>
          <p:nvPr/>
        </p:nvSpPr>
        <p:spPr bwMode="auto">
          <a:xfrm>
            <a:off x="30981326" y="9451355"/>
            <a:ext cx="504056" cy="432048"/>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79" name="Elipse 78"/>
          <p:cNvSpPr/>
          <p:nvPr/>
        </p:nvSpPr>
        <p:spPr bwMode="auto">
          <a:xfrm>
            <a:off x="32349476" y="9451355"/>
            <a:ext cx="504056" cy="432048"/>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86" name="Elipse 85"/>
          <p:cNvSpPr/>
          <p:nvPr/>
        </p:nvSpPr>
        <p:spPr bwMode="auto">
          <a:xfrm>
            <a:off x="31197350" y="6931075"/>
            <a:ext cx="504056" cy="432048"/>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87" name="Elipse 86"/>
          <p:cNvSpPr/>
          <p:nvPr/>
        </p:nvSpPr>
        <p:spPr bwMode="auto">
          <a:xfrm>
            <a:off x="32421486" y="6931075"/>
            <a:ext cx="504056" cy="432048"/>
          </a:xfrm>
          <a:prstGeom prst="ellipse">
            <a:avLst/>
          </a:prstGeom>
          <a:noFill/>
          <a:ln w="9525" cap="flat" cmpd="sng" algn="ctr">
            <a:solidFill>
              <a:srgbClr val="A5D1F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88" name="Elipse 87"/>
          <p:cNvSpPr/>
          <p:nvPr/>
        </p:nvSpPr>
        <p:spPr bwMode="auto">
          <a:xfrm>
            <a:off x="33069558" y="6931075"/>
            <a:ext cx="504056" cy="432048"/>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90" name="Seta em curva para baixo 89"/>
          <p:cNvSpPr/>
          <p:nvPr/>
        </p:nvSpPr>
        <p:spPr bwMode="auto">
          <a:xfrm>
            <a:off x="31485382" y="6210995"/>
            <a:ext cx="7056784" cy="720080"/>
          </a:xfrm>
          <a:prstGeom prst="curvedDownArrow">
            <a:avLst/>
          </a:prstGeom>
          <a:solidFill>
            <a:srgbClr val="92D050"/>
          </a:solid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91" name="Seta em curva para baixo 90"/>
          <p:cNvSpPr/>
          <p:nvPr/>
        </p:nvSpPr>
        <p:spPr bwMode="auto">
          <a:xfrm>
            <a:off x="32781526" y="6210995"/>
            <a:ext cx="6192688" cy="720080"/>
          </a:xfrm>
          <a:prstGeom prst="curvedDownArrow">
            <a:avLst/>
          </a:prstGeom>
          <a:solidFill>
            <a:srgbClr val="A5D1F9"/>
          </a:solidFill>
          <a:ln w="9525" cap="flat" cmpd="sng" algn="ctr">
            <a:solidFill>
              <a:srgbClr val="A5D1F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92" name="Seta em curva para cima 91"/>
          <p:cNvSpPr/>
          <p:nvPr/>
        </p:nvSpPr>
        <p:spPr bwMode="auto">
          <a:xfrm rot="20648909">
            <a:off x="31153720" y="8811728"/>
            <a:ext cx="7834357" cy="1323015"/>
          </a:xfrm>
          <a:prstGeom prst="curvedUpArrow">
            <a:avLst>
              <a:gd name="adj1" fmla="val 12465"/>
              <a:gd name="adj2" fmla="val 31990"/>
              <a:gd name="adj3" fmla="val 25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93" name="Seta em curva para cima 92"/>
          <p:cNvSpPr/>
          <p:nvPr/>
        </p:nvSpPr>
        <p:spPr bwMode="auto">
          <a:xfrm rot="20529412">
            <a:off x="32570617" y="8772193"/>
            <a:ext cx="7101203" cy="1618150"/>
          </a:xfrm>
          <a:prstGeom prst="curvedUpArrow">
            <a:avLst>
              <a:gd name="adj1" fmla="val 12465"/>
              <a:gd name="adj2" fmla="val 29141"/>
              <a:gd name="adj3" fmla="val 14449"/>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pic>
        <p:nvPicPr>
          <p:cNvPr id="1354" name="Picture 330"/>
          <p:cNvPicPr>
            <a:picLocks noChangeAspect="1" noChangeArrowheads="1"/>
          </p:cNvPicPr>
          <p:nvPr/>
        </p:nvPicPr>
        <p:blipFill>
          <a:blip r:embed="rId24" cstate="print"/>
          <a:srcRect/>
          <a:stretch>
            <a:fillRect/>
          </a:stretch>
        </p:blipFill>
        <p:spPr bwMode="auto">
          <a:xfrm>
            <a:off x="28821086" y="20695137"/>
            <a:ext cx="6912768" cy="841357"/>
          </a:xfrm>
          <a:prstGeom prst="rect">
            <a:avLst/>
          </a:prstGeom>
          <a:noFill/>
          <a:ln w="9525">
            <a:noFill/>
            <a:miter lim="800000"/>
            <a:headEnd/>
            <a:tailEnd/>
          </a:ln>
        </p:spPr>
      </p:pic>
      <p:pic>
        <p:nvPicPr>
          <p:cNvPr id="1355" name="Picture 331"/>
          <p:cNvPicPr>
            <a:picLocks noChangeAspect="1" noChangeArrowheads="1"/>
          </p:cNvPicPr>
          <p:nvPr/>
        </p:nvPicPr>
        <p:blipFill>
          <a:blip r:embed="rId25" cstate="print"/>
          <a:srcRect/>
          <a:stretch>
            <a:fillRect/>
          </a:stretch>
        </p:blipFill>
        <p:spPr bwMode="auto">
          <a:xfrm>
            <a:off x="28821086" y="19797908"/>
            <a:ext cx="12817424" cy="802482"/>
          </a:xfrm>
          <a:prstGeom prst="rect">
            <a:avLst/>
          </a:prstGeom>
          <a:noFill/>
          <a:ln w="9525">
            <a:noFill/>
            <a:miter lim="800000"/>
            <a:headEnd/>
            <a:tailEnd/>
          </a:ln>
        </p:spPr>
      </p:pic>
      <p:pic>
        <p:nvPicPr>
          <p:cNvPr id="1356" name="Picture 332"/>
          <p:cNvPicPr>
            <a:picLocks noChangeAspect="1" noChangeArrowheads="1"/>
          </p:cNvPicPr>
          <p:nvPr/>
        </p:nvPicPr>
        <p:blipFill>
          <a:blip r:embed="rId26" cstate="print"/>
          <a:srcRect/>
          <a:stretch>
            <a:fillRect/>
          </a:stretch>
        </p:blipFill>
        <p:spPr bwMode="auto">
          <a:xfrm>
            <a:off x="31341366" y="15886049"/>
            <a:ext cx="6624736" cy="478074"/>
          </a:xfrm>
          <a:prstGeom prst="rect">
            <a:avLst/>
          </a:prstGeom>
          <a:noFill/>
          <a:ln w="9525">
            <a:noFill/>
            <a:miter lim="800000"/>
            <a:headEnd/>
            <a:tailEnd/>
          </a:ln>
        </p:spPr>
      </p:pic>
      <p:pic>
        <p:nvPicPr>
          <p:cNvPr id="1357" name="Picture 333"/>
          <p:cNvPicPr>
            <a:picLocks noChangeAspect="1" noChangeArrowheads="1"/>
          </p:cNvPicPr>
          <p:nvPr/>
        </p:nvPicPr>
        <p:blipFill>
          <a:blip r:embed="rId27" cstate="print"/>
          <a:srcRect/>
          <a:stretch>
            <a:fillRect/>
          </a:stretch>
        </p:blipFill>
        <p:spPr bwMode="auto">
          <a:xfrm>
            <a:off x="28893093" y="16796171"/>
            <a:ext cx="8223059" cy="516632"/>
          </a:xfrm>
          <a:prstGeom prst="rect">
            <a:avLst/>
          </a:prstGeom>
          <a:noFill/>
          <a:ln w="9525">
            <a:noFill/>
            <a:miter lim="800000"/>
            <a:headEnd/>
            <a:tailEnd/>
          </a:ln>
        </p:spPr>
      </p:pic>
      <p:pic>
        <p:nvPicPr>
          <p:cNvPr id="1358" name="Picture 334"/>
          <p:cNvPicPr>
            <a:picLocks noChangeAspect="1" noChangeArrowheads="1"/>
          </p:cNvPicPr>
          <p:nvPr/>
        </p:nvPicPr>
        <p:blipFill>
          <a:blip r:embed="rId28" cstate="print"/>
          <a:srcRect/>
          <a:stretch>
            <a:fillRect/>
          </a:stretch>
        </p:blipFill>
        <p:spPr bwMode="auto">
          <a:xfrm>
            <a:off x="28893093" y="17372235"/>
            <a:ext cx="8723255" cy="432048"/>
          </a:xfrm>
          <a:prstGeom prst="rect">
            <a:avLst/>
          </a:prstGeom>
          <a:noFill/>
          <a:ln w="9525">
            <a:noFill/>
            <a:miter lim="800000"/>
            <a:headEnd/>
            <a:tailEnd/>
          </a:ln>
        </p:spPr>
      </p:pic>
      <p:pic>
        <p:nvPicPr>
          <p:cNvPr id="1359" name="Picture 335"/>
          <p:cNvPicPr>
            <a:picLocks noChangeAspect="1" noChangeArrowheads="1"/>
          </p:cNvPicPr>
          <p:nvPr/>
        </p:nvPicPr>
        <p:blipFill>
          <a:blip r:embed="rId29" cstate="print"/>
          <a:srcRect/>
          <a:stretch>
            <a:fillRect/>
          </a:stretch>
        </p:blipFill>
        <p:spPr bwMode="auto">
          <a:xfrm>
            <a:off x="28893094" y="17876291"/>
            <a:ext cx="6195688" cy="504056"/>
          </a:xfrm>
          <a:prstGeom prst="rect">
            <a:avLst/>
          </a:prstGeom>
          <a:noFill/>
          <a:ln w="9525">
            <a:noFill/>
            <a:miter lim="800000"/>
            <a:headEnd/>
            <a:tailEnd/>
          </a:ln>
        </p:spPr>
      </p:pic>
      <p:pic>
        <p:nvPicPr>
          <p:cNvPr id="1360" name="Picture 336"/>
          <p:cNvPicPr>
            <a:picLocks noChangeAspect="1" noChangeArrowheads="1"/>
          </p:cNvPicPr>
          <p:nvPr/>
        </p:nvPicPr>
        <p:blipFill>
          <a:blip r:embed="rId30" cstate="print"/>
          <a:srcRect/>
          <a:stretch>
            <a:fillRect/>
          </a:stretch>
        </p:blipFill>
        <p:spPr bwMode="auto">
          <a:xfrm>
            <a:off x="28893094" y="15081205"/>
            <a:ext cx="4320480" cy="418822"/>
          </a:xfrm>
          <a:prstGeom prst="rect">
            <a:avLst/>
          </a:prstGeom>
          <a:noFill/>
          <a:ln w="9525">
            <a:noFill/>
            <a:miter lim="800000"/>
            <a:headEnd/>
            <a:tailEnd/>
          </a:ln>
        </p:spPr>
      </p:pic>
      <p:pic>
        <p:nvPicPr>
          <p:cNvPr id="1361" name="Picture 337"/>
          <p:cNvPicPr>
            <a:picLocks noChangeAspect="1" noChangeArrowheads="1"/>
          </p:cNvPicPr>
          <p:nvPr/>
        </p:nvPicPr>
        <p:blipFill>
          <a:blip r:embed="rId31" cstate="print"/>
          <a:srcRect/>
          <a:stretch>
            <a:fillRect/>
          </a:stretch>
        </p:blipFill>
        <p:spPr bwMode="auto">
          <a:xfrm>
            <a:off x="28821086" y="13555811"/>
            <a:ext cx="6264696" cy="670469"/>
          </a:xfrm>
          <a:prstGeom prst="rect">
            <a:avLst/>
          </a:prstGeom>
          <a:noFill/>
          <a:ln w="9525">
            <a:noFill/>
            <a:miter lim="800000"/>
            <a:headEnd/>
            <a:tailEnd/>
          </a:ln>
        </p:spPr>
      </p:pic>
      <p:pic>
        <p:nvPicPr>
          <p:cNvPr id="1362" name="Picture 338"/>
          <p:cNvPicPr>
            <a:picLocks noChangeAspect="1" noChangeArrowheads="1"/>
          </p:cNvPicPr>
          <p:nvPr/>
        </p:nvPicPr>
        <p:blipFill>
          <a:blip r:embed="rId32" cstate="print"/>
          <a:srcRect/>
          <a:stretch>
            <a:fillRect/>
          </a:stretch>
        </p:blipFill>
        <p:spPr bwMode="auto">
          <a:xfrm>
            <a:off x="35517830" y="11755611"/>
            <a:ext cx="3066341" cy="5040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2577</TotalTime>
  <Words>581</Words>
  <Application>Microsoft Office PowerPoint</Application>
  <PresentationFormat>Custom</PresentationFormat>
  <Paragraphs>125</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Equação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149</cp:revision>
  <dcterms:created xsi:type="dcterms:W3CDTF">2005-08-05T10:55:41Z</dcterms:created>
  <dcterms:modified xsi:type="dcterms:W3CDTF">2011-09-22T22:20:25Z</dcterms:modified>
</cp:coreProperties>
</file>