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6" d="100"/>
          <a:sy n="16" d="100"/>
        </p:scale>
        <p:origin x="-1632" y="-198"/>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&lt;Nome do Centro&gt;</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51"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465789722"/>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e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0664631"/>
          </a:xfrm>
          <a:prstGeom prst="rect">
            <a:avLst/>
          </a:prstGeom>
          <a:noFill/>
          <a:ln w="9525">
            <a:noFill/>
            <a:miter lim="800000"/>
            <a:headEnd/>
            <a:tailEnd/>
          </a:ln>
        </p:spPr>
        <p:txBody>
          <a:bodyPr>
            <a:spAutoFit/>
          </a:bodyPr>
          <a:lstStyle/>
          <a:p>
            <a:pPr algn="just" defTabSz="2952750">
              <a:spcBef>
                <a:spcPct val="50000"/>
              </a:spcBef>
            </a:pPr>
            <a:r>
              <a:rPr lang="en-US" sz="3600" b="1" dirty="0" smtClean="0"/>
              <a:t>ABSTRACT</a:t>
            </a:r>
            <a:endParaRPr lang="pt-PT" sz="3600" b="1" dirty="0"/>
          </a:p>
          <a:p>
            <a:pPr algn="just" defTabSz="2952750">
              <a:spcBef>
                <a:spcPts val="1920"/>
              </a:spcBef>
            </a:pPr>
            <a:r>
              <a:rPr lang="en-US" dirty="0"/>
              <a:t>Two areas that are at present being developed, are smart materials and smart environments. This intelligence is based on the ability to measure and collect various distributed physical variables. This information is acquired, collected and transmitted by wireless sensor </a:t>
            </a:r>
            <a:r>
              <a:rPr lang="en-US" dirty="0" smtClean="0"/>
              <a:t>networks.</a:t>
            </a:r>
          </a:p>
          <a:p>
            <a:pPr algn="just" defTabSz="2952750">
              <a:spcBef>
                <a:spcPts val="1920"/>
              </a:spcBef>
            </a:pPr>
            <a:r>
              <a:rPr lang="en-US" dirty="0" smtClean="0"/>
              <a:t>Of </a:t>
            </a:r>
            <a:r>
              <a:rPr lang="en-US" dirty="0"/>
              <a:t>the many known technologies such as IEEE802.15.1 (Bluetooth), IEEE802.15.4 (</a:t>
            </a:r>
            <a:r>
              <a:rPr lang="en-US" dirty="0" err="1"/>
              <a:t>Zigbee</a:t>
            </a:r>
            <a:r>
              <a:rPr lang="en-US" dirty="0"/>
              <a:t>) and 802.11 b/g/n (Wi-Fi), one that has been widely implemented for sensing purposes, is the </a:t>
            </a:r>
            <a:r>
              <a:rPr lang="en-US" dirty="0" err="1" smtClean="0"/>
              <a:t>Zigbee</a:t>
            </a:r>
            <a:r>
              <a:rPr lang="en-US" dirty="0" smtClean="0"/>
              <a:t>.</a:t>
            </a:r>
          </a:p>
          <a:p>
            <a:pPr algn="just" defTabSz="2952750">
              <a:spcBef>
                <a:spcPts val="1920"/>
              </a:spcBef>
            </a:pPr>
            <a:r>
              <a:rPr lang="en-US" dirty="0" smtClean="0"/>
              <a:t>However</a:t>
            </a:r>
            <a:r>
              <a:rPr lang="en-US" dirty="0"/>
              <a:t>, this type of technology can become quite inefficient when the network size increases. A solution that can satisfy the wireless sensor networks requirements and in recent years has aroused great interest in the community is Ultra Wideband technology, and its development started a new era in short and very short range </a:t>
            </a:r>
            <a:r>
              <a:rPr lang="en-US" dirty="0" smtClean="0"/>
              <a:t>communications.</a:t>
            </a:r>
          </a:p>
          <a:p>
            <a:pPr algn="just" defTabSz="2952750">
              <a:spcBef>
                <a:spcPts val="1920"/>
              </a:spcBef>
            </a:pPr>
            <a:r>
              <a:rPr lang="en-US" dirty="0" smtClean="0"/>
              <a:t>In </a:t>
            </a:r>
            <a:r>
              <a:rPr lang="en-US" dirty="0"/>
              <a:t>this work</a:t>
            </a:r>
            <a:r>
              <a:rPr lang="en-US" dirty="0" smtClean="0"/>
              <a:t>, </a:t>
            </a:r>
            <a:r>
              <a:rPr lang="en-US" dirty="0"/>
              <a:t>the Ultra Wideband will be explored as a solution to deploy complex (high throughput, high node number, non-homogeneous traffic) wireless sensor networks with location </a:t>
            </a:r>
            <a:r>
              <a:rPr lang="en-US" dirty="0" smtClean="0"/>
              <a:t>requirements</a:t>
            </a:r>
            <a:r>
              <a:rPr lang="en-US" dirty="0"/>
              <a:t>.</a:t>
            </a:r>
          </a:p>
          <a:p>
            <a:pPr defTabSz="2952750">
              <a:spcBef>
                <a:spcPct val="50000"/>
              </a:spcBef>
            </a:pPr>
            <a:endParaRPr lang="en-US" dirty="0" smtClean="0"/>
          </a:p>
          <a:p>
            <a:pPr algn="just" defTabSz="2952750">
              <a:spcBef>
                <a:spcPct val="50000"/>
              </a:spcBef>
            </a:pPr>
            <a:r>
              <a:rPr lang="en-US" sz="3600" b="1" dirty="0"/>
              <a:t>INTRODUCTION</a:t>
            </a:r>
            <a:endParaRPr lang="pt-PT" sz="3600" b="1" dirty="0"/>
          </a:p>
          <a:p>
            <a:pPr algn="just" defTabSz="2952750">
              <a:spcBef>
                <a:spcPts val="1920"/>
              </a:spcBef>
            </a:pPr>
            <a:r>
              <a:rPr lang="en-US" dirty="0"/>
              <a:t>Since there is a tendency for a higher temporal and spatial resolution, sensor networks have an increasing complexity due to the high number of sensors that are expected in a particular environment.</a:t>
            </a:r>
            <a:endParaRPr lang="pt-PT" dirty="0"/>
          </a:p>
          <a:p>
            <a:pPr algn="just" defTabSz="2952750">
              <a:spcBef>
                <a:spcPts val="1920"/>
              </a:spcBef>
            </a:pPr>
            <a:r>
              <a:rPr lang="en-US" dirty="0"/>
              <a:t>Also the fact that this information is dependent on where it is collected, it is of utmost importance to have accurate information about the exact location of the sensor, which is still quite complex when it comes to indoor environments.</a:t>
            </a:r>
            <a:endParaRPr lang="pt-PT" dirty="0"/>
          </a:p>
          <a:p>
            <a:pPr algn="just" defTabSz="2952750">
              <a:spcBef>
                <a:spcPts val="1920"/>
              </a:spcBef>
            </a:pPr>
            <a:r>
              <a:rPr lang="en-US" dirty="0"/>
              <a:t>The application of Ultra Wideband (UWB) technology, due to its many benefits, in particular: the low cost of transceivers, the ability to communicate at high speeds with high throughput and spatial resolution for very short </a:t>
            </a:r>
            <a:r>
              <a:rPr lang="en-US" dirty="0" smtClean="0"/>
              <a:t>distances; </a:t>
            </a:r>
            <a:r>
              <a:rPr lang="en-US" dirty="0"/>
              <a:t>it is an asset to the continued development of wireless sensor networks (WSN), having received much attention in recent times, both from industry and </a:t>
            </a:r>
            <a:r>
              <a:rPr lang="en-US" dirty="0" smtClean="0"/>
              <a:t>academia.</a:t>
            </a:r>
            <a:endParaRPr lang="pt-PT" dirty="0"/>
          </a:p>
          <a:p>
            <a:pPr defTabSz="2952750">
              <a:spcBef>
                <a:spcPct val="50000"/>
              </a:spcBef>
            </a:pPr>
            <a:endParaRPr lang="en-US" dirty="0"/>
          </a:p>
          <a:p>
            <a:pPr defTabSz="2952750">
              <a:spcBef>
                <a:spcPct val="50000"/>
              </a:spcBef>
            </a:pPr>
            <a:endParaRPr lang="pt-PT"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ANTÓNIO JÚLIO PIRES</a:t>
            </a:r>
            <a:endParaRPr lang="en-US" sz="4000" dirty="0"/>
          </a:p>
          <a:p>
            <a:pPr algn="ctr" defTabSz="2952750">
              <a:spcBef>
                <a:spcPct val="20000"/>
              </a:spcBef>
            </a:pPr>
            <a:r>
              <a:rPr lang="en-US" sz="4000" dirty="0"/>
              <a:t> Supervisors:  </a:t>
            </a:r>
            <a:r>
              <a:rPr lang="en-US" sz="4000" dirty="0" smtClean="0"/>
              <a:t>Paulo </a:t>
            </a:r>
            <a:r>
              <a:rPr lang="en-US" sz="4000" dirty="0" err="1" smtClean="0"/>
              <a:t>Mateus</a:t>
            </a:r>
            <a:r>
              <a:rPr lang="en-US" sz="4000" dirty="0" smtClean="0"/>
              <a:t> Mendes, Co-Supervisor:  </a:t>
            </a:r>
            <a:r>
              <a:rPr lang="en-US" sz="4000" dirty="0" err="1" smtClean="0"/>
              <a:t>Sérgio</a:t>
            </a:r>
            <a:r>
              <a:rPr lang="en-US" sz="4000" dirty="0" smtClean="0"/>
              <a:t> </a:t>
            </a:r>
            <a:r>
              <a:rPr lang="en-US" sz="4000" dirty="0" err="1" smtClean="0"/>
              <a:t>Monteiro</a:t>
            </a:r>
            <a:endParaRPr lang="en-US" sz="4000" dirty="0"/>
          </a:p>
          <a:p>
            <a:pPr algn="ctr" defTabSz="2952750">
              <a:spcBef>
                <a:spcPct val="50000"/>
              </a:spcBef>
            </a:pPr>
            <a:r>
              <a:rPr lang="pt-PT" dirty="0"/>
              <a:t>* </a:t>
            </a:r>
            <a:r>
              <a:rPr lang="pt-PT" dirty="0" smtClean="0"/>
              <a:t>ID2512@uminho.pt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SENSING </a:t>
            </a:r>
            <a:r>
              <a:rPr lang="en-US" sz="4800" b="1" dirty="0"/>
              <a:t>COMPLEX ENVIRONMENTS WITH LOCALIZATION REQUIREMENTS</a:t>
            </a:r>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8430" y="5640388"/>
            <a:ext cx="12817475" cy="19582284"/>
          </a:xfrm>
          <a:prstGeom prst="rect">
            <a:avLst/>
          </a:prstGeom>
          <a:noFill/>
          <a:ln w="9525">
            <a:noFill/>
            <a:miter lim="800000"/>
            <a:headEnd/>
            <a:tailEnd/>
          </a:ln>
        </p:spPr>
        <p:txBody>
          <a:bodyPr>
            <a:spAutoFit/>
          </a:bodyPr>
          <a:lstStyle/>
          <a:p>
            <a:pPr algn="just" defTabSz="2952750">
              <a:spcBef>
                <a:spcPct val="50000"/>
              </a:spcBef>
            </a:pPr>
            <a:r>
              <a:rPr lang="en-US" sz="3600" b="1" dirty="0"/>
              <a:t>STATE-OF-THE-ART</a:t>
            </a:r>
            <a:endParaRPr lang="pt-PT" sz="3600" b="1" dirty="0"/>
          </a:p>
          <a:p>
            <a:pPr algn="just" defTabSz="2952750">
              <a:spcBef>
                <a:spcPts val="1920"/>
              </a:spcBef>
            </a:pPr>
            <a:r>
              <a:rPr lang="en-US" dirty="0"/>
              <a:t>Beyond the most common technologies such as IEEE802.15.1, IEEE802.15.4 and 802.11 </a:t>
            </a:r>
            <a:r>
              <a:rPr lang="en-US" dirty="0" smtClean="0"/>
              <a:t>b/g/n, </a:t>
            </a:r>
            <a:r>
              <a:rPr lang="en-US" dirty="0"/>
              <a:t>there is also a proposal for WSN with very low consumption, known as DUST</a:t>
            </a:r>
            <a:r>
              <a:rPr lang="en-US" dirty="0" smtClean="0"/>
              <a:t>. But </a:t>
            </a:r>
            <a:r>
              <a:rPr lang="en-US" dirty="0"/>
              <a:t>they can be very inefficient for several </a:t>
            </a:r>
            <a:r>
              <a:rPr lang="en-US" dirty="0" smtClean="0"/>
              <a:t>reasons.</a:t>
            </a:r>
            <a:endParaRPr lang="pt-PT" dirty="0"/>
          </a:p>
          <a:p>
            <a:pPr algn="just" defTabSz="2952750">
              <a:spcBef>
                <a:spcPts val="1920"/>
              </a:spcBef>
            </a:pPr>
            <a:r>
              <a:rPr lang="en-US" dirty="0"/>
              <a:t>WSN also got requirements for node </a:t>
            </a:r>
            <a:r>
              <a:rPr lang="en-US" dirty="0" err="1" smtClean="0"/>
              <a:t>geolocation</a:t>
            </a:r>
            <a:r>
              <a:rPr lang="en-US" dirty="0" smtClean="0"/>
              <a:t> </a:t>
            </a:r>
            <a:r>
              <a:rPr lang="en-US" dirty="0"/>
              <a:t>with a high degree of </a:t>
            </a:r>
            <a:r>
              <a:rPr lang="en-US" dirty="0" smtClean="0"/>
              <a:t>accuracy, but most </a:t>
            </a:r>
            <a:r>
              <a:rPr lang="en-US" dirty="0"/>
              <a:t>WSN are based on transmission schemes for narrowband, so beyond the number of nodes running at the same time be very limited, the solutions used for </a:t>
            </a:r>
            <a:r>
              <a:rPr lang="en-US" dirty="0" err="1"/>
              <a:t>geolocation</a:t>
            </a:r>
            <a:r>
              <a:rPr lang="en-US" dirty="0"/>
              <a:t> does not give the necessary accuracy for very short </a:t>
            </a:r>
            <a:r>
              <a:rPr lang="en-US" dirty="0" smtClean="0"/>
              <a:t>distances.</a:t>
            </a:r>
          </a:p>
          <a:p>
            <a:pPr algn="just" defTabSz="2952750">
              <a:spcBef>
                <a:spcPts val="1920"/>
              </a:spcBef>
            </a:pPr>
            <a:r>
              <a:rPr lang="en-US" dirty="0" smtClean="0"/>
              <a:t>However</a:t>
            </a:r>
            <a:r>
              <a:rPr lang="en-US" dirty="0"/>
              <a:t>, the UWB use very high signal frequencies (in the order of GHz) allowing a higher temporal resolution and high accuracy for short </a:t>
            </a:r>
            <a:r>
              <a:rPr lang="en-US" dirty="0" smtClean="0"/>
              <a:t>distances. Given </a:t>
            </a:r>
            <a:r>
              <a:rPr lang="en-US" dirty="0"/>
              <a:t>also a solution that in recent years has aroused great interest in the community is UWB technology, and its development started a new era in short and very short range </a:t>
            </a:r>
            <a:r>
              <a:rPr lang="en-US" dirty="0" smtClean="0"/>
              <a:t>communications.</a:t>
            </a:r>
          </a:p>
          <a:p>
            <a:pPr algn="just" defTabSz="2952750">
              <a:spcBef>
                <a:spcPts val="1920"/>
              </a:spcBef>
            </a:pPr>
            <a:endParaRPr lang="en-US" dirty="0"/>
          </a:p>
          <a:p>
            <a:pPr algn="just" defTabSz="2952750">
              <a:spcBef>
                <a:spcPct val="50000"/>
              </a:spcBef>
            </a:pPr>
            <a:r>
              <a:rPr lang="en-US" sz="3600" b="1" dirty="0"/>
              <a:t>Requirements for WSN and UWB technology applicability</a:t>
            </a:r>
            <a:endParaRPr lang="pt-PT" sz="3600" b="1" dirty="0"/>
          </a:p>
          <a:p>
            <a:pPr algn="just" defTabSz="2952750">
              <a:spcBef>
                <a:spcPts val="1920"/>
              </a:spcBef>
            </a:pPr>
            <a:r>
              <a:rPr lang="en-US" dirty="0" smtClean="0"/>
              <a:t>The </a:t>
            </a:r>
            <a:r>
              <a:rPr lang="en-US" dirty="0"/>
              <a:t>main objective of the network is to communicate the sensor data, taking into account constraints of delay and </a:t>
            </a:r>
            <a:r>
              <a:rPr lang="en-US" dirty="0" smtClean="0"/>
              <a:t>reliability.</a:t>
            </a:r>
          </a:p>
          <a:p>
            <a:pPr algn="just" defTabSz="2952750">
              <a:spcBef>
                <a:spcPts val="1920"/>
              </a:spcBef>
            </a:pPr>
            <a:r>
              <a:rPr lang="en-US" dirty="0" smtClean="0"/>
              <a:t>The </a:t>
            </a:r>
            <a:r>
              <a:rPr lang="en-US" dirty="0"/>
              <a:t>requirements for the transceivers in a WSN are given by the standard </a:t>
            </a:r>
            <a:r>
              <a:rPr lang="en-US" dirty="0" err="1"/>
              <a:t>Zigbee</a:t>
            </a:r>
            <a:r>
              <a:rPr lang="en-US" dirty="0"/>
              <a:t>: low cost (for mass production), small size e low </a:t>
            </a:r>
            <a:r>
              <a:rPr lang="en-US" dirty="0" smtClean="0"/>
              <a:t>consumption. Some </a:t>
            </a:r>
            <a:r>
              <a:rPr lang="en-US" dirty="0"/>
              <a:t>additional requirements are necessary to make effective the </a:t>
            </a:r>
            <a:r>
              <a:rPr lang="en-US" dirty="0" smtClean="0"/>
              <a:t>WSN: robustness, </a:t>
            </a:r>
            <a:r>
              <a:rPr lang="en-US" dirty="0"/>
              <a:t>variable data throughput e heterogeneous </a:t>
            </a:r>
            <a:r>
              <a:rPr lang="en-US" dirty="0" smtClean="0"/>
              <a:t>network.</a:t>
            </a:r>
            <a:endParaRPr lang="pt-PT" dirty="0"/>
          </a:p>
          <a:p>
            <a:pPr algn="just" defTabSz="2952750">
              <a:spcBef>
                <a:spcPts val="1920"/>
              </a:spcBef>
            </a:pPr>
            <a:r>
              <a:rPr lang="en-US" dirty="0"/>
              <a:t>Apart from data communication, </a:t>
            </a:r>
            <a:r>
              <a:rPr lang="en-US" dirty="0" err="1"/>
              <a:t>geolocation</a:t>
            </a:r>
            <a:r>
              <a:rPr lang="en-US" dirty="0"/>
              <a:t> is another key aspect for many applications of WSN. The UWB technology can give an answer to all of these requirements</a:t>
            </a:r>
            <a:r>
              <a:rPr lang="en-US" dirty="0" smtClean="0"/>
              <a:t>.</a:t>
            </a:r>
          </a:p>
          <a:p>
            <a:pPr algn="just" defTabSz="2952750">
              <a:spcBef>
                <a:spcPts val="1920"/>
              </a:spcBef>
            </a:pPr>
            <a:r>
              <a:rPr lang="en-US" dirty="0" smtClean="0"/>
              <a:t> </a:t>
            </a:r>
            <a:endParaRPr lang="pt-PT" dirty="0"/>
          </a:p>
          <a:p>
            <a:pPr algn="just" defTabSz="2952750">
              <a:spcBef>
                <a:spcPct val="50000"/>
              </a:spcBef>
            </a:pPr>
            <a:r>
              <a:rPr lang="en-US" sz="3600" b="1" dirty="0" smtClean="0"/>
              <a:t>Comparison between existing technologies</a:t>
            </a:r>
            <a:endParaRPr lang="pt-PT" sz="3600" b="1" dirty="0"/>
          </a:p>
          <a:p>
            <a:pPr algn="just" defTabSz="2952750">
              <a:spcBef>
                <a:spcPts val="1920"/>
              </a:spcBef>
            </a:pPr>
            <a:endParaRPr lang="pt-PT" dirty="0"/>
          </a:p>
          <a:p>
            <a:pPr algn="just" defTabSz="2952750">
              <a:spcBef>
                <a:spcPct val="50000"/>
              </a:spcBef>
            </a:pPr>
            <a:endParaRPr lang="en-US" dirty="0"/>
          </a:p>
        </p:txBody>
      </p:sp>
      <p:sp>
        <p:nvSpPr>
          <p:cNvPr id="1041" name="Text Box 214"/>
          <p:cNvSpPr txBox="1">
            <a:spLocks noChangeArrowheads="1"/>
          </p:cNvSpPr>
          <p:nvPr/>
        </p:nvSpPr>
        <p:spPr bwMode="auto">
          <a:xfrm>
            <a:off x="28679972" y="5635625"/>
            <a:ext cx="12817475" cy="22998604"/>
          </a:xfrm>
          <a:prstGeom prst="rect">
            <a:avLst/>
          </a:prstGeom>
          <a:noFill/>
          <a:ln w="9525">
            <a:noFill/>
            <a:miter lim="800000"/>
            <a:headEnd/>
            <a:tailEnd/>
          </a:ln>
        </p:spPr>
        <p:txBody>
          <a:bodyPr>
            <a:spAutoFit/>
          </a:bodyPr>
          <a:lstStyle/>
          <a:p>
            <a:pPr algn="just" defTabSz="2952750">
              <a:spcBef>
                <a:spcPct val="50000"/>
              </a:spcBef>
            </a:pPr>
            <a:r>
              <a:rPr lang="en-US" sz="3600" b="1" dirty="0" smtClean="0"/>
              <a:t>ULTRA WIDEBAND FOR WIRELESS SENSOR NETWORKS </a:t>
            </a:r>
            <a:endParaRPr lang="pt-PT" sz="3600" b="1" dirty="0"/>
          </a:p>
          <a:p>
            <a:pPr algn="just" defTabSz="2952750">
              <a:spcBef>
                <a:spcPts val="1920"/>
              </a:spcBef>
            </a:pPr>
            <a:r>
              <a:rPr lang="en-US" dirty="0"/>
              <a:t>The first </a:t>
            </a:r>
            <a:r>
              <a:rPr lang="en-US" dirty="0" smtClean="0"/>
              <a:t>step of the work </a:t>
            </a:r>
            <a:r>
              <a:rPr lang="en-US" dirty="0"/>
              <a:t>was to perform a survey of existing UWB technology, to verify its appropriateness and applicability in WSN, specifically in complex sensory and high-density materials and intelligent environments. For this, it becomes necessary to check and study the mathematical theory involving the UWB technology, considering some previous studies. </a:t>
            </a:r>
            <a:endParaRPr lang="pt-PT" dirty="0"/>
          </a:p>
          <a:p>
            <a:pPr algn="just" defTabSz="2952750">
              <a:spcBef>
                <a:spcPts val="1920"/>
              </a:spcBef>
            </a:pPr>
            <a:r>
              <a:rPr lang="en-US" dirty="0"/>
              <a:t>However, only the use of physical devices allows real proof and correct measurement of the key parameters, such as checking the accuracy of detection distances of less than 5m. To do so, there will be some study and tests of UWB technology available devices, including: UWB Radar Evaluation Kit GZ6EVK from </a:t>
            </a:r>
            <a:r>
              <a:rPr lang="en-US" dirty="0" err="1" smtClean="0"/>
              <a:t>Geozondas</a:t>
            </a:r>
            <a:r>
              <a:rPr lang="en-US" dirty="0" smtClean="0"/>
              <a:t>, </a:t>
            </a:r>
            <a:r>
              <a:rPr lang="en-US" dirty="0"/>
              <a:t>P220 Evaluation Kit and P400 RCM Development Kit from Time Domain.</a:t>
            </a:r>
            <a:endParaRPr lang="pt-PT" dirty="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endParaRPr lang="en-US" dirty="0"/>
          </a:p>
          <a:p>
            <a:pPr algn="just" defTabSz="2952750">
              <a:spcBef>
                <a:spcPts val="1920"/>
              </a:spcBef>
            </a:pPr>
            <a:endParaRPr lang="en-US" dirty="0" smtClean="0"/>
          </a:p>
          <a:p>
            <a:pPr algn="just" defTabSz="2952750">
              <a:spcBef>
                <a:spcPts val="1920"/>
              </a:spcBef>
            </a:pPr>
            <a:r>
              <a:rPr lang="en-US" dirty="0" smtClean="0"/>
              <a:t>It </a:t>
            </a:r>
            <a:r>
              <a:rPr lang="en-US" dirty="0"/>
              <a:t>is intended to carry out the implementation of COTS components, in conjunction with other technologies such as </a:t>
            </a:r>
            <a:r>
              <a:rPr lang="en-US" dirty="0" err="1" smtClean="0"/>
              <a:t>Zigbee</a:t>
            </a:r>
            <a:r>
              <a:rPr lang="en-US" dirty="0" smtClean="0"/>
              <a:t> (using CC2530 </a:t>
            </a:r>
            <a:r>
              <a:rPr lang="en-US" dirty="0" err="1" smtClean="0"/>
              <a:t>Zigbee</a:t>
            </a:r>
            <a:r>
              <a:rPr lang="en-US" dirty="0" smtClean="0"/>
              <a:t> Development Kit from Texas Instruments) </a:t>
            </a:r>
            <a:r>
              <a:rPr lang="en-US" dirty="0"/>
              <a:t>and </a:t>
            </a:r>
            <a:r>
              <a:rPr lang="en-US" dirty="0" err="1"/>
              <a:t>WiFi</a:t>
            </a:r>
            <a:r>
              <a:rPr lang="en-US" dirty="0" smtClean="0"/>
              <a:t>.</a:t>
            </a:r>
          </a:p>
          <a:p>
            <a:pPr algn="just" defTabSz="2952750">
              <a:spcBef>
                <a:spcPts val="1920"/>
              </a:spcBef>
            </a:pPr>
            <a:r>
              <a:rPr lang="en-US" dirty="0" smtClean="0"/>
              <a:t>It </a:t>
            </a:r>
            <a:r>
              <a:rPr lang="en-US" dirty="0"/>
              <a:t>is necessary to provide a reasonable </a:t>
            </a:r>
            <a:r>
              <a:rPr lang="en-US" dirty="0" err="1"/>
              <a:t>QoS</a:t>
            </a:r>
            <a:r>
              <a:rPr lang="en-US" dirty="0"/>
              <a:t> for wireless communications as well as a </a:t>
            </a:r>
            <a:r>
              <a:rPr lang="en-US" dirty="0" err="1"/>
              <a:t>geolocation</a:t>
            </a:r>
            <a:r>
              <a:rPr lang="en-US" dirty="0"/>
              <a:t> immune to environmental dimension and noise.</a:t>
            </a:r>
          </a:p>
        </p:txBody>
      </p:sp>
      <p:pic>
        <p:nvPicPr>
          <p:cNvPr id="3" name="Picture 12" descr="C:\Users\Júlio Pires\Pictures\comparação tecnologias.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4890974" y="23492915"/>
            <a:ext cx="12854447" cy="4176464"/>
          </a:xfrm>
          <a:prstGeom prst="rect">
            <a:avLst/>
          </a:prstGeom>
          <a:noFill/>
          <a:extLst>
            <a:ext uri="{909E8E84-426E-40DD-AFC4-6F175D3DCCD1}">
              <a14:hiddenFill xmlns:a14="http://schemas.microsoft.com/office/drawing/2010/main" xmlns="">
                <a:solidFill>
                  <a:srgbClr val="FFFFFF"/>
                </a:solidFill>
              </a14:hiddenFill>
            </a:ext>
          </a:extLst>
        </p:spPr>
      </p:pic>
      <p:pic>
        <p:nvPicPr>
          <p:cNvPr id="1043" name="Picture 19" descr="C:\Users\Júlio Pires\Pictures\pulsON_400.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1022925" y="12835731"/>
            <a:ext cx="6870700" cy="5058973"/>
          </a:xfrm>
          <a:prstGeom prst="rect">
            <a:avLst/>
          </a:prstGeom>
          <a:noFill/>
          <a:extLst>
            <a:ext uri="{909E8E84-426E-40DD-AFC4-6F175D3DCCD1}">
              <a14:hiddenFill xmlns:a14="http://schemas.microsoft.com/office/drawing/2010/main" xmlns="">
                <a:solidFill>
                  <a:srgbClr val="FFFFFF"/>
                </a:solidFill>
              </a14:hiddenFill>
            </a:ext>
          </a:extLst>
        </p:spPr>
      </p:pic>
      <p:pic>
        <p:nvPicPr>
          <p:cNvPr id="1044" name="Picture 20" descr="C:\Users\Júlio Pires\Pictures\cc2530zdk_1_800.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1022925" y="18020307"/>
            <a:ext cx="7272340" cy="709962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1348</TotalTime>
  <Words>842</Words>
  <Application>Microsoft Office PowerPoint</Application>
  <PresentationFormat>Custom</PresentationFormat>
  <Paragraphs>51</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77</cp:revision>
  <dcterms:created xsi:type="dcterms:W3CDTF">2005-08-05T10:55:41Z</dcterms:created>
  <dcterms:modified xsi:type="dcterms:W3CDTF">2011-10-07T01:17:34Z</dcterms:modified>
</cp:coreProperties>
</file>