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diagrams/colors1.xml" ContentType="application/vnd.openxmlformats-officedocument.drawingml.diagramColor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1.xml" ContentType="application/vnd.openxmlformats-officedocument.drawingml.diagramLayout+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2808525" cy="30279975"/>
  <p:notesSz cx="6797675" cy="9926638"/>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F9"/>
    <a:srgbClr val="FFD5AB"/>
    <a:srgbClr val="FFF2B9"/>
    <a:srgbClr val="FFD215"/>
    <a:srgbClr val="FAD57A"/>
    <a:srgbClr val="FFC775"/>
    <a:srgbClr val="FFCC00"/>
    <a:srgbClr val="800000"/>
    <a:srgbClr val="93636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23" d="100"/>
          <a:sy n="23" d="100"/>
        </p:scale>
        <p:origin x="-672" y="1008"/>
      </p:cViewPr>
      <p:guideLst>
        <p:guide orient="horz" pos="9537"/>
        <p:guide pos="13483"/>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75228B-21A6-4724-A326-41DC149A064A}" type="doc">
      <dgm:prSet loTypeId="urn:microsoft.com/office/officeart/2005/8/layout/cycle8" loCatId="cycle" qsTypeId="urn:microsoft.com/office/officeart/2005/8/quickstyle/simple1" qsCatId="simple" csTypeId="urn:microsoft.com/office/officeart/2005/8/colors/accent1_2" csCatId="accent1" phldr="1"/>
      <dgm:spPr/>
    </dgm:pt>
    <dgm:pt modelId="{A6A3A567-7663-4DBD-95F4-231D028FDBD3}">
      <dgm:prSet phldrT="[Texto]"/>
      <dgm:spPr/>
      <dgm:t>
        <a:bodyPr/>
        <a:lstStyle/>
        <a:p>
          <a:r>
            <a:rPr lang="pt-PT" dirty="0" smtClean="0"/>
            <a:t>Product</a:t>
          </a:r>
          <a:endParaRPr lang="pt-PT" dirty="0"/>
        </a:p>
      </dgm:t>
    </dgm:pt>
    <dgm:pt modelId="{F3B77624-513C-4934-83B5-F41F6AB3D781}" type="parTrans" cxnId="{026A8AE8-6221-4FCE-A41D-D58C0D52C0BD}">
      <dgm:prSet/>
      <dgm:spPr/>
      <dgm:t>
        <a:bodyPr/>
        <a:lstStyle/>
        <a:p>
          <a:endParaRPr lang="pt-PT"/>
        </a:p>
      </dgm:t>
    </dgm:pt>
    <dgm:pt modelId="{906BCF9F-5235-4E75-81FF-73D421E8E5F0}" type="sibTrans" cxnId="{026A8AE8-6221-4FCE-A41D-D58C0D52C0BD}">
      <dgm:prSet/>
      <dgm:spPr/>
      <dgm:t>
        <a:bodyPr/>
        <a:lstStyle/>
        <a:p>
          <a:endParaRPr lang="pt-PT"/>
        </a:p>
      </dgm:t>
    </dgm:pt>
    <dgm:pt modelId="{ACCD7037-572B-4FDC-BF06-EAC254E68013}">
      <dgm:prSet phldrT="[Texto]"/>
      <dgm:spPr/>
      <dgm:t>
        <a:bodyPr/>
        <a:lstStyle/>
        <a:p>
          <a:r>
            <a:rPr lang="pt-PT" dirty="0" smtClean="0"/>
            <a:t>Production Process</a:t>
          </a:r>
        </a:p>
      </dgm:t>
    </dgm:pt>
    <dgm:pt modelId="{23245C6E-A8B1-4FFA-98AB-D2D17D793B93}" type="parTrans" cxnId="{A187FE47-5CC2-4D74-85A4-806C95A1C52C}">
      <dgm:prSet/>
      <dgm:spPr/>
      <dgm:t>
        <a:bodyPr/>
        <a:lstStyle/>
        <a:p>
          <a:endParaRPr lang="pt-PT"/>
        </a:p>
      </dgm:t>
    </dgm:pt>
    <dgm:pt modelId="{A9F71F24-B021-4802-9F86-28C6EAD3ABD4}" type="sibTrans" cxnId="{A187FE47-5CC2-4D74-85A4-806C95A1C52C}">
      <dgm:prSet/>
      <dgm:spPr/>
      <dgm:t>
        <a:bodyPr/>
        <a:lstStyle/>
        <a:p>
          <a:endParaRPr lang="pt-PT"/>
        </a:p>
      </dgm:t>
    </dgm:pt>
    <dgm:pt modelId="{DB377F8E-FBEC-4707-829C-36ECDD880738}">
      <dgm:prSet phldrT="[Texto]"/>
      <dgm:spPr/>
      <dgm:t>
        <a:bodyPr/>
        <a:lstStyle/>
        <a:p>
          <a:r>
            <a:rPr lang="pt-PT" dirty="0" smtClean="0"/>
            <a:t>Market</a:t>
          </a:r>
          <a:endParaRPr lang="pt-PT" dirty="0"/>
        </a:p>
      </dgm:t>
    </dgm:pt>
    <dgm:pt modelId="{F4CAB430-C676-4BEF-AACB-AC08C52C4394}" type="parTrans" cxnId="{32C9820B-CEA7-434B-B66E-42F7D8A78230}">
      <dgm:prSet/>
      <dgm:spPr/>
      <dgm:t>
        <a:bodyPr/>
        <a:lstStyle/>
        <a:p>
          <a:endParaRPr lang="pt-PT"/>
        </a:p>
      </dgm:t>
    </dgm:pt>
    <dgm:pt modelId="{35C4608E-A258-46E4-B342-B335250DB6EA}" type="sibTrans" cxnId="{32C9820B-CEA7-434B-B66E-42F7D8A78230}">
      <dgm:prSet/>
      <dgm:spPr/>
      <dgm:t>
        <a:bodyPr/>
        <a:lstStyle/>
        <a:p>
          <a:endParaRPr lang="pt-PT"/>
        </a:p>
      </dgm:t>
    </dgm:pt>
    <dgm:pt modelId="{2B9AF480-73BA-401C-86A3-53ED5CF4FB48}" type="pres">
      <dgm:prSet presAssocID="{0A75228B-21A6-4724-A326-41DC149A064A}" presName="compositeShape" presStyleCnt="0">
        <dgm:presLayoutVars>
          <dgm:chMax val="7"/>
          <dgm:dir/>
          <dgm:resizeHandles val="exact"/>
        </dgm:presLayoutVars>
      </dgm:prSet>
      <dgm:spPr/>
    </dgm:pt>
    <dgm:pt modelId="{3EE1C805-C1D7-4A9A-B88F-4434C2E09050}" type="pres">
      <dgm:prSet presAssocID="{0A75228B-21A6-4724-A326-41DC149A064A}" presName="wedge1" presStyleLbl="node1" presStyleIdx="0" presStyleCnt="3" custLinFactNeighborX="-2880" custLinFactNeighborY="6400"/>
      <dgm:spPr/>
      <dgm:t>
        <a:bodyPr/>
        <a:lstStyle/>
        <a:p>
          <a:endParaRPr lang="pt-PT"/>
        </a:p>
      </dgm:t>
    </dgm:pt>
    <dgm:pt modelId="{EC58A616-B26B-47D1-A803-3144D225FE56}" type="pres">
      <dgm:prSet presAssocID="{0A75228B-21A6-4724-A326-41DC149A064A}" presName="dummy1a" presStyleCnt="0"/>
      <dgm:spPr/>
    </dgm:pt>
    <dgm:pt modelId="{F22D7E30-512E-4F3B-8C10-CEE5CE7C8575}" type="pres">
      <dgm:prSet presAssocID="{0A75228B-21A6-4724-A326-41DC149A064A}" presName="dummy1b" presStyleCnt="0"/>
      <dgm:spPr/>
    </dgm:pt>
    <dgm:pt modelId="{076B0493-42B0-425F-9E06-DC8FB3ABE4AB}" type="pres">
      <dgm:prSet presAssocID="{0A75228B-21A6-4724-A326-41DC149A064A}" presName="wedge1Tx" presStyleLbl="node1" presStyleIdx="0" presStyleCnt="3">
        <dgm:presLayoutVars>
          <dgm:chMax val="0"/>
          <dgm:chPref val="0"/>
          <dgm:bulletEnabled val="1"/>
        </dgm:presLayoutVars>
      </dgm:prSet>
      <dgm:spPr/>
      <dgm:t>
        <a:bodyPr/>
        <a:lstStyle/>
        <a:p>
          <a:endParaRPr lang="pt-PT"/>
        </a:p>
      </dgm:t>
    </dgm:pt>
    <dgm:pt modelId="{821659DC-755B-4086-AAD4-1A84B5A028E3}" type="pres">
      <dgm:prSet presAssocID="{0A75228B-21A6-4724-A326-41DC149A064A}" presName="wedge2" presStyleLbl="node1" presStyleIdx="1" presStyleCnt="3"/>
      <dgm:spPr/>
      <dgm:t>
        <a:bodyPr/>
        <a:lstStyle/>
        <a:p>
          <a:endParaRPr lang="pt-PT"/>
        </a:p>
      </dgm:t>
    </dgm:pt>
    <dgm:pt modelId="{6CEFDA0B-AFA0-4C60-B075-2EC22814982D}" type="pres">
      <dgm:prSet presAssocID="{0A75228B-21A6-4724-A326-41DC149A064A}" presName="dummy2a" presStyleCnt="0"/>
      <dgm:spPr/>
    </dgm:pt>
    <dgm:pt modelId="{9EA462E5-1F5B-4175-BC2E-27AEE1481C4F}" type="pres">
      <dgm:prSet presAssocID="{0A75228B-21A6-4724-A326-41DC149A064A}" presName="dummy2b" presStyleCnt="0"/>
      <dgm:spPr/>
    </dgm:pt>
    <dgm:pt modelId="{8792A437-83B0-4349-95CA-E288036C5B37}" type="pres">
      <dgm:prSet presAssocID="{0A75228B-21A6-4724-A326-41DC149A064A}" presName="wedge2Tx" presStyleLbl="node1" presStyleIdx="1" presStyleCnt="3">
        <dgm:presLayoutVars>
          <dgm:chMax val="0"/>
          <dgm:chPref val="0"/>
          <dgm:bulletEnabled val="1"/>
        </dgm:presLayoutVars>
      </dgm:prSet>
      <dgm:spPr/>
      <dgm:t>
        <a:bodyPr/>
        <a:lstStyle/>
        <a:p>
          <a:endParaRPr lang="pt-PT"/>
        </a:p>
      </dgm:t>
    </dgm:pt>
    <dgm:pt modelId="{F6CD40A7-AD32-4413-AC6C-EFCC517BD80B}" type="pres">
      <dgm:prSet presAssocID="{0A75228B-21A6-4724-A326-41DC149A064A}" presName="wedge3" presStyleLbl="node1" presStyleIdx="2" presStyleCnt="3" custLinFactNeighborX="-1204" custLinFactNeighborY="4472"/>
      <dgm:spPr/>
      <dgm:t>
        <a:bodyPr/>
        <a:lstStyle/>
        <a:p>
          <a:endParaRPr lang="pt-PT"/>
        </a:p>
      </dgm:t>
    </dgm:pt>
    <dgm:pt modelId="{1C43357D-3BD9-4B7F-9F7B-85B5C7C7F588}" type="pres">
      <dgm:prSet presAssocID="{0A75228B-21A6-4724-A326-41DC149A064A}" presName="dummy3a" presStyleCnt="0"/>
      <dgm:spPr/>
    </dgm:pt>
    <dgm:pt modelId="{32951D8B-F6B4-479E-938F-51374120B059}" type="pres">
      <dgm:prSet presAssocID="{0A75228B-21A6-4724-A326-41DC149A064A}" presName="dummy3b" presStyleCnt="0"/>
      <dgm:spPr/>
    </dgm:pt>
    <dgm:pt modelId="{6419EFCD-364A-41D1-BD3F-3EB661DB9665}" type="pres">
      <dgm:prSet presAssocID="{0A75228B-21A6-4724-A326-41DC149A064A}" presName="wedge3Tx" presStyleLbl="node1" presStyleIdx="2" presStyleCnt="3">
        <dgm:presLayoutVars>
          <dgm:chMax val="0"/>
          <dgm:chPref val="0"/>
          <dgm:bulletEnabled val="1"/>
        </dgm:presLayoutVars>
      </dgm:prSet>
      <dgm:spPr/>
      <dgm:t>
        <a:bodyPr/>
        <a:lstStyle/>
        <a:p>
          <a:endParaRPr lang="pt-PT"/>
        </a:p>
      </dgm:t>
    </dgm:pt>
    <dgm:pt modelId="{B0064CD4-332F-4B33-A6FD-79F2831E0CD4}" type="pres">
      <dgm:prSet presAssocID="{906BCF9F-5235-4E75-81FF-73D421E8E5F0}" presName="arrowWedge1" presStyleLbl="fgSibTrans2D1" presStyleIdx="0" presStyleCnt="3"/>
      <dgm:spPr/>
    </dgm:pt>
    <dgm:pt modelId="{D7B6494E-44ED-46A6-9ED0-61E0BD838598}" type="pres">
      <dgm:prSet presAssocID="{A9F71F24-B021-4802-9F86-28C6EAD3ABD4}" presName="arrowWedge2" presStyleLbl="fgSibTrans2D1" presStyleIdx="1" presStyleCnt="3" custLinFactNeighborX="1444" custLinFactNeighborY="711"/>
      <dgm:spPr/>
    </dgm:pt>
    <dgm:pt modelId="{212098D9-8D39-4674-9349-370775727E2E}" type="pres">
      <dgm:prSet presAssocID="{35C4608E-A258-46E4-B342-B335250DB6EA}" presName="arrowWedge3" presStyleLbl="fgSibTrans2D1" presStyleIdx="2" presStyleCnt="3" custLinFactNeighborX="1295" custLinFactNeighborY="576"/>
      <dgm:spPr/>
    </dgm:pt>
  </dgm:ptLst>
  <dgm:cxnLst>
    <dgm:cxn modelId="{2CFCBEFA-E379-4F58-9ED7-61462F429B0F}" type="presOf" srcId="{0A75228B-21A6-4724-A326-41DC149A064A}" destId="{2B9AF480-73BA-401C-86A3-53ED5CF4FB48}" srcOrd="0" destOrd="0" presId="urn:microsoft.com/office/officeart/2005/8/layout/cycle8"/>
    <dgm:cxn modelId="{E7956014-F475-42B1-8B3D-3180E576F5E5}" type="presOf" srcId="{A6A3A567-7663-4DBD-95F4-231D028FDBD3}" destId="{3EE1C805-C1D7-4A9A-B88F-4434C2E09050}" srcOrd="0" destOrd="0" presId="urn:microsoft.com/office/officeart/2005/8/layout/cycle8"/>
    <dgm:cxn modelId="{8D67F65C-F9A4-4556-9737-E145F935E94C}" type="presOf" srcId="{ACCD7037-572B-4FDC-BF06-EAC254E68013}" destId="{8792A437-83B0-4349-95CA-E288036C5B37}" srcOrd="1" destOrd="0" presId="urn:microsoft.com/office/officeart/2005/8/layout/cycle8"/>
    <dgm:cxn modelId="{26EF2DC6-075D-4510-90BA-56C532479340}" type="presOf" srcId="{A6A3A567-7663-4DBD-95F4-231D028FDBD3}" destId="{076B0493-42B0-425F-9E06-DC8FB3ABE4AB}" srcOrd="1" destOrd="0" presId="urn:microsoft.com/office/officeart/2005/8/layout/cycle8"/>
    <dgm:cxn modelId="{026A8AE8-6221-4FCE-A41D-D58C0D52C0BD}" srcId="{0A75228B-21A6-4724-A326-41DC149A064A}" destId="{A6A3A567-7663-4DBD-95F4-231D028FDBD3}" srcOrd="0" destOrd="0" parTransId="{F3B77624-513C-4934-83B5-F41F6AB3D781}" sibTransId="{906BCF9F-5235-4E75-81FF-73D421E8E5F0}"/>
    <dgm:cxn modelId="{32C9820B-CEA7-434B-B66E-42F7D8A78230}" srcId="{0A75228B-21A6-4724-A326-41DC149A064A}" destId="{DB377F8E-FBEC-4707-829C-36ECDD880738}" srcOrd="2" destOrd="0" parTransId="{F4CAB430-C676-4BEF-AACB-AC08C52C4394}" sibTransId="{35C4608E-A258-46E4-B342-B335250DB6EA}"/>
    <dgm:cxn modelId="{A187FE47-5CC2-4D74-85A4-806C95A1C52C}" srcId="{0A75228B-21A6-4724-A326-41DC149A064A}" destId="{ACCD7037-572B-4FDC-BF06-EAC254E68013}" srcOrd="1" destOrd="0" parTransId="{23245C6E-A8B1-4FFA-98AB-D2D17D793B93}" sibTransId="{A9F71F24-B021-4802-9F86-28C6EAD3ABD4}"/>
    <dgm:cxn modelId="{9AE5CCB6-29E8-490C-9FEF-DECE63337779}" type="presOf" srcId="{DB377F8E-FBEC-4707-829C-36ECDD880738}" destId="{F6CD40A7-AD32-4413-AC6C-EFCC517BD80B}" srcOrd="0" destOrd="0" presId="urn:microsoft.com/office/officeart/2005/8/layout/cycle8"/>
    <dgm:cxn modelId="{1FFDBBFA-CCA8-4A29-8B6E-7761AFA80EB5}" type="presOf" srcId="{DB377F8E-FBEC-4707-829C-36ECDD880738}" destId="{6419EFCD-364A-41D1-BD3F-3EB661DB9665}" srcOrd="1" destOrd="0" presId="urn:microsoft.com/office/officeart/2005/8/layout/cycle8"/>
    <dgm:cxn modelId="{BF3402F9-B483-4812-ABC6-04C19D89695E}" type="presOf" srcId="{ACCD7037-572B-4FDC-BF06-EAC254E68013}" destId="{821659DC-755B-4086-AAD4-1A84B5A028E3}" srcOrd="0" destOrd="0" presId="urn:microsoft.com/office/officeart/2005/8/layout/cycle8"/>
    <dgm:cxn modelId="{59D6BA61-EF39-4FC7-8A18-6B0B94CFC96A}" type="presParOf" srcId="{2B9AF480-73BA-401C-86A3-53ED5CF4FB48}" destId="{3EE1C805-C1D7-4A9A-B88F-4434C2E09050}" srcOrd="0" destOrd="0" presId="urn:microsoft.com/office/officeart/2005/8/layout/cycle8"/>
    <dgm:cxn modelId="{996997F4-6A3B-49CA-AED9-20900CBEEC4B}" type="presParOf" srcId="{2B9AF480-73BA-401C-86A3-53ED5CF4FB48}" destId="{EC58A616-B26B-47D1-A803-3144D225FE56}" srcOrd="1" destOrd="0" presId="urn:microsoft.com/office/officeart/2005/8/layout/cycle8"/>
    <dgm:cxn modelId="{B35AF727-096C-428D-A22A-0350B41131BD}" type="presParOf" srcId="{2B9AF480-73BA-401C-86A3-53ED5CF4FB48}" destId="{F22D7E30-512E-4F3B-8C10-CEE5CE7C8575}" srcOrd="2" destOrd="0" presId="urn:microsoft.com/office/officeart/2005/8/layout/cycle8"/>
    <dgm:cxn modelId="{E58E6430-85DB-4440-8734-3D568E6D73E5}" type="presParOf" srcId="{2B9AF480-73BA-401C-86A3-53ED5CF4FB48}" destId="{076B0493-42B0-425F-9E06-DC8FB3ABE4AB}" srcOrd="3" destOrd="0" presId="urn:microsoft.com/office/officeart/2005/8/layout/cycle8"/>
    <dgm:cxn modelId="{8F8A45BF-D909-47C7-B5A4-E0D2B05A0B1D}" type="presParOf" srcId="{2B9AF480-73BA-401C-86A3-53ED5CF4FB48}" destId="{821659DC-755B-4086-AAD4-1A84B5A028E3}" srcOrd="4" destOrd="0" presId="urn:microsoft.com/office/officeart/2005/8/layout/cycle8"/>
    <dgm:cxn modelId="{74E9EE4E-1EBF-4C4D-B161-0A0A1C73917A}" type="presParOf" srcId="{2B9AF480-73BA-401C-86A3-53ED5CF4FB48}" destId="{6CEFDA0B-AFA0-4C60-B075-2EC22814982D}" srcOrd="5" destOrd="0" presId="urn:microsoft.com/office/officeart/2005/8/layout/cycle8"/>
    <dgm:cxn modelId="{B54E1BC0-62E9-41FE-9D4F-32A95B9FD4EF}" type="presParOf" srcId="{2B9AF480-73BA-401C-86A3-53ED5CF4FB48}" destId="{9EA462E5-1F5B-4175-BC2E-27AEE1481C4F}" srcOrd="6" destOrd="0" presId="urn:microsoft.com/office/officeart/2005/8/layout/cycle8"/>
    <dgm:cxn modelId="{5707D931-7236-44E8-918E-6BDEB3BD3C80}" type="presParOf" srcId="{2B9AF480-73BA-401C-86A3-53ED5CF4FB48}" destId="{8792A437-83B0-4349-95CA-E288036C5B37}" srcOrd="7" destOrd="0" presId="urn:microsoft.com/office/officeart/2005/8/layout/cycle8"/>
    <dgm:cxn modelId="{F239F2B7-88F1-4C07-8339-1EF925039741}" type="presParOf" srcId="{2B9AF480-73BA-401C-86A3-53ED5CF4FB48}" destId="{F6CD40A7-AD32-4413-AC6C-EFCC517BD80B}" srcOrd="8" destOrd="0" presId="urn:microsoft.com/office/officeart/2005/8/layout/cycle8"/>
    <dgm:cxn modelId="{7D881E13-CFC8-4E7E-8251-10172E26D464}" type="presParOf" srcId="{2B9AF480-73BA-401C-86A3-53ED5CF4FB48}" destId="{1C43357D-3BD9-4B7F-9F7B-85B5C7C7F588}" srcOrd="9" destOrd="0" presId="urn:microsoft.com/office/officeart/2005/8/layout/cycle8"/>
    <dgm:cxn modelId="{2D4E15DF-3573-43B6-8AC6-6855C5F689D1}" type="presParOf" srcId="{2B9AF480-73BA-401C-86A3-53ED5CF4FB48}" destId="{32951D8B-F6B4-479E-938F-51374120B059}" srcOrd="10" destOrd="0" presId="urn:microsoft.com/office/officeart/2005/8/layout/cycle8"/>
    <dgm:cxn modelId="{FC87626F-7763-4564-A9D2-EFD37D21E33D}" type="presParOf" srcId="{2B9AF480-73BA-401C-86A3-53ED5CF4FB48}" destId="{6419EFCD-364A-41D1-BD3F-3EB661DB9665}" srcOrd="11" destOrd="0" presId="urn:microsoft.com/office/officeart/2005/8/layout/cycle8"/>
    <dgm:cxn modelId="{03796742-39E5-456C-9407-91D65204FCAA}" type="presParOf" srcId="{2B9AF480-73BA-401C-86A3-53ED5CF4FB48}" destId="{B0064CD4-332F-4B33-A6FD-79F2831E0CD4}" srcOrd="12" destOrd="0" presId="urn:microsoft.com/office/officeart/2005/8/layout/cycle8"/>
    <dgm:cxn modelId="{C3C22843-99BF-4A45-A060-6880FDD96259}" type="presParOf" srcId="{2B9AF480-73BA-401C-86A3-53ED5CF4FB48}" destId="{D7B6494E-44ED-46A6-9ED0-61E0BD838598}" srcOrd="13" destOrd="0" presId="urn:microsoft.com/office/officeart/2005/8/layout/cycle8"/>
    <dgm:cxn modelId="{0F5AF70D-5B60-41EF-8884-4C85A6C865D8}" type="presParOf" srcId="{2B9AF480-73BA-401C-86A3-53ED5CF4FB48}" destId="{212098D9-8D39-4674-9349-370775727E2E}" srcOrd="14" destOrd="0" presId="urn:microsoft.com/office/officeart/2005/8/layout/cycle8"/>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E1C805-C1D7-4A9A-B88F-4434C2E09050}">
      <dsp:nvSpPr>
        <dsp:cNvPr id="0" name=""/>
        <dsp:cNvSpPr/>
      </dsp:nvSpPr>
      <dsp:spPr>
        <a:xfrm>
          <a:off x="288030" y="416754"/>
          <a:ext cx="2947740" cy="2947740"/>
        </a:xfrm>
        <a:prstGeom prst="pie">
          <a:avLst>
            <a:gd name="adj1" fmla="val 16200000"/>
            <a:gd name="adj2" fmla="val 1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pt-PT" sz="2200" kern="1200" dirty="0" smtClean="0"/>
            <a:t>Product</a:t>
          </a:r>
          <a:endParaRPr lang="pt-PT" sz="2200" kern="1200" dirty="0"/>
        </a:p>
      </dsp:txBody>
      <dsp:txXfrm>
        <a:off x="1841560" y="1041394"/>
        <a:ext cx="1052764" cy="877303"/>
      </dsp:txXfrm>
    </dsp:sp>
    <dsp:sp modelId="{821659DC-755B-4086-AAD4-1A84B5A028E3}">
      <dsp:nvSpPr>
        <dsp:cNvPr id="0" name=""/>
        <dsp:cNvSpPr/>
      </dsp:nvSpPr>
      <dsp:spPr>
        <a:xfrm>
          <a:off x="312216" y="333375"/>
          <a:ext cx="2947740" cy="2947740"/>
        </a:xfrm>
        <a:prstGeom prst="pie">
          <a:avLst>
            <a:gd name="adj1" fmla="val 1800000"/>
            <a:gd name="adj2" fmla="val 90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pt-PT" sz="2200" kern="1200" dirty="0" smtClean="0"/>
            <a:t>Production Process</a:t>
          </a:r>
        </a:p>
      </dsp:txBody>
      <dsp:txXfrm>
        <a:off x="1014059" y="2245897"/>
        <a:ext cx="1579146" cy="772027"/>
      </dsp:txXfrm>
    </dsp:sp>
    <dsp:sp modelId="{F6CD40A7-AD32-4413-AC6C-EFCC517BD80B}">
      <dsp:nvSpPr>
        <dsp:cNvPr id="0" name=""/>
        <dsp:cNvSpPr/>
      </dsp:nvSpPr>
      <dsp:spPr>
        <a:xfrm>
          <a:off x="216015" y="359921"/>
          <a:ext cx="2947740" cy="2947740"/>
        </a:xfrm>
        <a:prstGeom prst="pie">
          <a:avLst>
            <a:gd name="adj1" fmla="val 90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pt-PT" sz="2200" kern="1200" dirty="0" smtClean="0"/>
            <a:t>Market</a:t>
          </a:r>
          <a:endParaRPr lang="pt-PT" sz="2200" kern="1200" dirty="0"/>
        </a:p>
      </dsp:txBody>
      <dsp:txXfrm>
        <a:off x="557462" y="984562"/>
        <a:ext cx="1052764" cy="877303"/>
      </dsp:txXfrm>
    </dsp:sp>
    <dsp:sp modelId="{B0064CD4-332F-4B33-A6FD-79F2831E0CD4}">
      <dsp:nvSpPr>
        <dsp:cNvPr id="0" name=""/>
        <dsp:cNvSpPr/>
      </dsp:nvSpPr>
      <dsp:spPr>
        <a:xfrm>
          <a:off x="105794" y="234275"/>
          <a:ext cx="3312698" cy="3312698"/>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7B6494E-44ED-46A6-9ED0-61E0BD838598}">
      <dsp:nvSpPr>
        <dsp:cNvPr id="0" name=""/>
        <dsp:cNvSpPr/>
      </dsp:nvSpPr>
      <dsp:spPr>
        <a:xfrm>
          <a:off x="177572" y="174263"/>
          <a:ext cx="3312698" cy="3312698"/>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12098D9-8D39-4674-9349-370775727E2E}">
      <dsp:nvSpPr>
        <dsp:cNvPr id="0" name=""/>
        <dsp:cNvSpPr/>
      </dsp:nvSpPr>
      <dsp:spPr>
        <a:xfrm>
          <a:off x="76192" y="196523"/>
          <a:ext cx="3312698" cy="3312698"/>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24112FAB-FDCB-4207-9EB5-7C4254C7589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07F71158-5AED-4140-84FF-2351DE637DF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F631B07F-4A93-419D-87AC-EBF105AE0EA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9E38131A-9BE1-4D12-A34E-D84518A3A07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50732C5C-1102-485E-939F-3A5B5A39E9F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890B3842-9728-4FBB-8923-CD5B390BDD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pt-PT"/>
          </a:p>
        </p:txBody>
      </p:sp>
      <p:sp>
        <p:nvSpPr>
          <p:cNvPr id="8" name="Rectangle 5"/>
          <p:cNvSpPr>
            <a:spLocks noGrp="1" noChangeArrowheads="1"/>
          </p:cNvSpPr>
          <p:nvPr>
            <p:ph type="ftr" sz="quarter" idx="11"/>
          </p:nvPr>
        </p:nvSpPr>
        <p:spPr>
          <a:ln/>
        </p:spPr>
        <p:txBody>
          <a:bodyPr/>
          <a:lstStyle>
            <a:lvl1pPr>
              <a:defRPr/>
            </a:lvl1pPr>
          </a:lstStyle>
          <a:p>
            <a:pPr>
              <a:defRPr/>
            </a:pPr>
            <a:endParaRPr lang="pt-PT"/>
          </a:p>
        </p:txBody>
      </p:sp>
      <p:sp>
        <p:nvSpPr>
          <p:cNvPr id="9" name="Rectangle 6"/>
          <p:cNvSpPr>
            <a:spLocks noGrp="1" noChangeArrowheads="1"/>
          </p:cNvSpPr>
          <p:nvPr>
            <p:ph type="sldNum" sz="quarter" idx="12"/>
          </p:nvPr>
        </p:nvSpPr>
        <p:spPr>
          <a:ln/>
        </p:spPr>
        <p:txBody>
          <a:bodyPr/>
          <a:lstStyle>
            <a:lvl1pPr>
              <a:defRPr/>
            </a:lvl1pPr>
          </a:lstStyle>
          <a:p>
            <a:pPr>
              <a:defRPr/>
            </a:pPr>
            <a:fld id="{E6DFB641-0E0B-43AB-8709-769999003D0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pt-PT"/>
          </a:p>
        </p:txBody>
      </p:sp>
      <p:sp>
        <p:nvSpPr>
          <p:cNvPr id="4" name="Rectangle 5"/>
          <p:cNvSpPr>
            <a:spLocks noGrp="1" noChangeArrowheads="1"/>
          </p:cNvSpPr>
          <p:nvPr>
            <p:ph type="ftr" sz="quarter" idx="11"/>
          </p:nvPr>
        </p:nvSpPr>
        <p:spPr>
          <a:ln/>
        </p:spPr>
        <p:txBody>
          <a:bodyPr/>
          <a:lstStyle>
            <a:lvl1pPr>
              <a:defRPr/>
            </a:lvl1pPr>
          </a:lstStyle>
          <a:p>
            <a:pPr>
              <a:defRPr/>
            </a:pPr>
            <a:endParaRPr lang="pt-PT"/>
          </a:p>
        </p:txBody>
      </p:sp>
      <p:sp>
        <p:nvSpPr>
          <p:cNvPr id="5" name="Rectangle 6"/>
          <p:cNvSpPr>
            <a:spLocks noGrp="1" noChangeArrowheads="1"/>
          </p:cNvSpPr>
          <p:nvPr>
            <p:ph type="sldNum" sz="quarter" idx="12"/>
          </p:nvPr>
        </p:nvSpPr>
        <p:spPr>
          <a:ln/>
        </p:spPr>
        <p:txBody>
          <a:bodyPr/>
          <a:lstStyle>
            <a:lvl1pPr>
              <a:defRPr/>
            </a:lvl1pPr>
          </a:lstStyle>
          <a:p>
            <a:pPr>
              <a:defRPr/>
            </a:pPr>
            <a:fld id="{0C29C6F3-B373-4C58-B364-03C397BEBAA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PT"/>
          </a:p>
        </p:txBody>
      </p:sp>
      <p:sp>
        <p:nvSpPr>
          <p:cNvPr id="3" name="Rectangle 5"/>
          <p:cNvSpPr>
            <a:spLocks noGrp="1" noChangeArrowheads="1"/>
          </p:cNvSpPr>
          <p:nvPr>
            <p:ph type="ftr" sz="quarter" idx="11"/>
          </p:nvPr>
        </p:nvSpPr>
        <p:spPr>
          <a:ln/>
        </p:spPr>
        <p:txBody>
          <a:bodyPr/>
          <a:lstStyle>
            <a:lvl1pPr>
              <a:defRPr/>
            </a:lvl1pPr>
          </a:lstStyle>
          <a:p>
            <a:pPr>
              <a:defRPr/>
            </a:pPr>
            <a:endParaRPr lang="pt-PT"/>
          </a:p>
        </p:txBody>
      </p:sp>
      <p:sp>
        <p:nvSpPr>
          <p:cNvPr id="4" name="Rectangle 6"/>
          <p:cNvSpPr>
            <a:spLocks noGrp="1" noChangeArrowheads="1"/>
          </p:cNvSpPr>
          <p:nvPr>
            <p:ph type="sldNum" sz="quarter" idx="12"/>
          </p:nvPr>
        </p:nvSpPr>
        <p:spPr>
          <a:ln/>
        </p:spPr>
        <p:txBody>
          <a:bodyPr/>
          <a:lstStyle>
            <a:lvl1pPr>
              <a:defRPr/>
            </a:lvl1pPr>
          </a:lstStyle>
          <a:p>
            <a:pPr>
              <a:defRPr/>
            </a:pPr>
            <a:fld id="{8D13AB5E-15E9-477B-B9CE-FDDAE8267C8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B127DDBB-10C4-491C-8878-6698F325947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DB096722-211F-4B95-B00C-794E801BFD5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FC7A8EC3-4143-4760-A800-8927191076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oleObject" Target="../embeddings/oleObject1.bin"/><Relationship Id="rId7" Type="http://schemas.openxmlformats.org/officeDocument/2006/relationships/diagramColors" Target="../diagrams/colors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259" name="Group 211"/>
          <p:cNvGraphicFramePr>
            <a:graphicFrameLocks noGrp="1"/>
          </p:cNvGraphicFramePr>
          <p:nvPr>
            <p:extLst>
              <p:ext uri="{D42A27DB-BD31-4B8C-83A1-F6EECF244321}">
                <p14:modId xmlns="" xmlns:p14="http://schemas.microsoft.com/office/powerpoint/2010/main" val="1120539390"/>
              </p:ext>
            </p:extLst>
          </p:nvPr>
        </p:nvGraphicFramePr>
        <p:xfrm>
          <a:off x="0" y="-1"/>
          <a:ext cx="42808525" cy="5635626"/>
        </p:xfrm>
        <a:graphic>
          <a:graphicData uri="http://schemas.openxmlformats.org/drawingml/2006/table">
            <a:tbl>
              <a:tblPr/>
              <a:tblGrid>
                <a:gridCol w="19243675"/>
                <a:gridCol w="23564850"/>
              </a:tblGrid>
              <a:tr h="2911517">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pt-PT"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724109">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bg1"/>
                          </a:solidFill>
                          <a:effectLst/>
                          <a:latin typeface="Arial" charset="0"/>
                        </a:rPr>
                        <a:t> </a:t>
                      </a:r>
                      <a:r>
                        <a:rPr kumimoji="0" lang="pt-PT" sz="2400" b="0" i="0" u="none" strike="noStrike" cap="none" normalizeH="0" baseline="0" dirty="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Production &amp; Systems Department </a:t>
                      </a:r>
                      <a:endParaRPr kumimoji="0" lang="en-US" sz="2400" b="0" i="0" u="none" strike="noStrike" cap="none" normalizeH="0" baseline="0" dirty="0" smtClean="0">
                        <a:ln>
                          <a:noFill/>
                        </a:ln>
                        <a:solidFill>
                          <a:schemeClr val="tx1"/>
                        </a:solidFill>
                        <a:effectLst/>
                        <a:latin typeface="Arial" charset="0"/>
                      </a:endParaRP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1026" name="Object 27"/>
          <p:cNvGraphicFramePr>
            <a:graphicFrameLocks/>
          </p:cNvGraphicFramePr>
          <p:nvPr/>
        </p:nvGraphicFramePr>
        <p:xfrm>
          <a:off x="593725" y="593725"/>
          <a:ext cx="4013200" cy="1990725"/>
        </p:xfrm>
        <a:graphic>
          <a:graphicData uri="http://schemas.openxmlformats.org/presentationml/2006/ole">
            <p:oleObj spid="_x0000_s1030" name="Photo Editor Photo" r:id="rId3" imgW="4009524" imgH="1991003" progId="">
              <p:embed/>
            </p:oleObj>
          </a:graphicData>
        </a:graphic>
      </p:graphicFrame>
      <p:graphicFrame>
        <p:nvGraphicFramePr>
          <p:cNvPr id="2260" name="Group 212"/>
          <p:cNvGraphicFramePr>
            <a:graphicFrameLocks noGrp="1"/>
          </p:cNvGraphicFramePr>
          <p:nvPr>
            <p:extLst>
              <p:ext uri="{D42A27DB-BD31-4B8C-83A1-F6EECF244321}">
                <p14:modId xmlns="" xmlns:p14="http://schemas.microsoft.com/office/powerpoint/2010/main" val="2224916600"/>
              </p:ext>
            </p:extLst>
          </p:nvPr>
        </p:nvGraphicFramePr>
        <p:xfrm>
          <a:off x="-18699" y="29037531"/>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- 24 </a:t>
                      </a:r>
                      <a:r>
                        <a:rPr kumimoji="0" lang="pt-PT" sz="4000" b="0" i="0" u="none" strike="noStrike" cap="none" normalizeH="0" baseline="0" smtClean="0">
                          <a:ln>
                            <a:noFill/>
                          </a:ln>
                          <a:solidFill>
                            <a:schemeClr val="tx1"/>
                          </a:solidFill>
                          <a:effectLst/>
                          <a:latin typeface="Arial" charset="0"/>
                        </a:rPr>
                        <a:t>a 27 </a:t>
                      </a:r>
                      <a:r>
                        <a:rPr kumimoji="0" lang="pt-PT" sz="4000" b="0" i="0" u="none" strike="noStrike" cap="none" normalizeH="0" baseline="0" dirty="0" smtClean="0">
                          <a:ln>
                            <a:noFill/>
                          </a:ln>
                          <a:solidFill>
                            <a:schemeClr val="tx1"/>
                          </a:solidFill>
                          <a:effectLst/>
                          <a:latin typeface="Arial" charset="0"/>
                        </a:rPr>
                        <a:t>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
        <p:nvSpPr>
          <p:cNvPr id="1034" name="Text Box 214"/>
          <p:cNvSpPr txBox="1">
            <a:spLocks noChangeArrowheads="1"/>
          </p:cNvSpPr>
          <p:nvPr/>
        </p:nvSpPr>
        <p:spPr bwMode="auto">
          <a:xfrm>
            <a:off x="954088" y="5635625"/>
            <a:ext cx="12817475" cy="28746331"/>
          </a:xfrm>
          <a:prstGeom prst="rect">
            <a:avLst/>
          </a:prstGeom>
          <a:noFill/>
          <a:ln w="9525">
            <a:noFill/>
            <a:miter lim="800000"/>
            <a:headEnd/>
            <a:tailEnd/>
          </a:ln>
        </p:spPr>
        <p:txBody>
          <a:bodyPr>
            <a:spAutoFit/>
          </a:bodyPr>
          <a:lstStyle/>
          <a:p>
            <a:pPr defTabSz="2952750">
              <a:spcBef>
                <a:spcPct val="50000"/>
              </a:spcBef>
            </a:pPr>
            <a:r>
              <a:rPr lang="en-US" sz="3600" b="1" dirty="0" smtClean="0"/>
              <a:t>Introduction</a:t>
            </a:r>
          </a:p>
          <a:p>
            <a:pPr defTabSz="2952750">
              <a:spcBef>
                <a:spcPct val="50000"/>
              </a:spcBef>
            </a:pPr>
            <a:endParaRPr lang="en-US" sz="3600" b="1" dirty="0" smtClean="0"/>
          </a:p>
          <a:p>
            <a:pPr algn="just"/>
            <a:r>
              <a:rPr lang="en-US" dirty="0" smtClean="0"/>
              <a:t>After the growth and development of the Mass Production, the Mass Customization raised as a new trend on the industrial scene. Nowadays the organizations pursuit to deliver a big volume of customized products being profitable on their daily operations. Mass customization relates to the ability to provide individually designed products and services to every customer through high process flexibility and </a:t>
            </a:r>
            <a:r>
              <a:rPr lang="en-US" smtClean="0"/>
              <a:t>integration (Pine 1999).</a:t>
            </a:r>
            <a:endParaRPr lang="en-US" dirty="0" smtClean="0"/>
          </a:p>
          <a:p>
            <a:pPr algn="just"/>
            <a:endParaRPr lang="en-US" dirty="0" smtClean="0"/>
          </a:p>
          <a:p>
            <a:pPr algn="just"/>
            <a:r>
              <a:rPr lang="en-US" dirty="0" smtClean="0"/>
              <a:t>According to this new industrial environment, there are a lot of abilities and critical factors that helps companies on achieving this objectives. Depending on the level of mass customization they are offering, from standardized products (Mass Production) to totally customized products (Mass Customization), companies are implementing a lot of actions to be flexible and profitable.  The Mass Customization System consists on the group of process and  methodologies that supports a successful Mass Customization Strategy Implementation. </a:t>
            </a:r>
          </a:p>
          <a:p>
            <a:pPr algn="just"/>
            <a:endParaRPr lang="en-US" dirty="0" smtClean="0"/>
          </a:p>
          <a:p>
            <a:pPr algn="just"/>
            <a:r>
              <a:rPr lang="en-US" dirty="0" smtClean="0"/>
              <a:t>One of the main actions to be implemented, Agile Manufacturing supported by  an efficient Production Scheduling Model </a:t>
            </a:r>
            <a:r>
              <a:rPr lang="en-US" dirty="0" err="1" smtClean="0"/>
              <a:t>becames</a:t>
            </a:r>
            <a:r>
              <a:rPr lang="en-US" dirty="0" smtClean="0"/>
              <a:t> an  important enabler for Mass Customization success.  </a:t>
            </a:r>
          </a:p>
          <a:p>
            <a:pPr algn="just"/>
            <a:endParaRPr lang="en-US" dirty="0" smtClean="0"/>
          </a:p>
          <a:p>
            <a:pPr algn="just"/>
            <a:r>
              <a:rPr lang="en-US" sz="3600" b="1" dirty="0" smtClean="0"/>
              <a:t>Mass Customization  and  Production </a:t>
            </a:r>
            <a:r>
              <a:rPr lang="en-US" sz="3600" b="1" dirty="0" err="1" smtClean="0"/>
              <a:t>SchedulingSystems</a:t>
            </a:r>
            <a:endParaRPr lang="en-US" sz="3600" b="1" dirty="0" smtClean="0"/>
          </a:p>
          <a:p>
            <a:pPr algn="just"/>
            <a:endParaRPr lang="en-US" sz="3600" b="1" dirty="0" smtClean="0"/>
          </a:p>
          <a:p>
            <a:pPr algn="just"/>
            <a:r>
              <a:rPr lang="en-US" dirty="0" smtClean="0"/>
              <a:t>Mass Customization consists on deliver high customized products on high scale, with low cost and efficiency. Some authors describes more than one level of Mass Customization. These levels can be determined by the combination between Market Conditions, Production Process and Product Characteristics . The need to develop agile production systems and the actual technology available enforces the rapid Production Planning Systems evolution.</a:t>
            </a:r>
          </a:p>
          <a:p>
            <a:pPr algn="just"/>
            <a:endParaRPr lang="en-US" dirty="0" smtClean="0"/>
          </a:p>
          <a:p>
            <a:pPr algn="just"/>
            <a:r>
              <a:rPr lang="en-US" sz="3600" b="1" dirty="0" smtClean="0"/>
              <a:t>Research Agenda</a:t>
            </a:r>
          </a:p>
          <a:p>
            <a:pPr algn="just"/>
            <a:endParaRPr lang="en-US" sz="3600" b="1" dirty="0" smtClean="0"/>
          </a:p>
          <a:p>
            <a:pPr algn="just"/>
            <a:r>
              <a:rPr lang="en-US" dirty="0" smtClean="0"/>
              <a:t>In order to develop a new flexible Production Planning System to deal with different levels of Mass Customization and different Industrial environments, first the author had to focus on investigating all the current production planning models actually available. Models like MRP (</a:t>
            </a:r>
            <a:r>
              <a:rPr lang="en-US" dirty="0" err="1" smtClean="0"/>
              <a:t>Plenert</a:t>
            </a:r>
            <a:r>
              <a:rPr lang="en-US" dirty="0" smtClean="0"/>
              <a:t>, 1999), </a:t>
            </a:r>
            <a:r>
              <a:rPr lang="en-US" dirty="0" err="1" smtClean="0"/>
              <a:t>Kanban</a:t>
            </a:r>
            <a:r>
              <a:rPr lang="en-US" dirty="0" smtClean="0"/>
              <a:t> (</a:t>
            </a:r>
            <a:r>
              <a:rPr lang="en-US" dirty="0" err="1" smtClean="0"/>
              <a:t>Jodlbauer</a:t>
            </a:r>
            <a:r>
              <a:rPr lang="en-US" dirty="0" smtClean="0"/>
              <a:t> &amp; Huber, 2007), </a:t>
            </a:r>
            <a:r>
              <a:rPr lang="en-US" dirty="0" err="1" smtClean="0"/>
              <a:t>ConWip</a:t>
            </a:r>
            <a:r>
              <a:rPr lang="en-US" dirty="0" smtClean="0"/>
              <a:t> (Spearman &amp; Hoop, 1991), DBR (</a:t>
            </a:r>
            <a:r>
              <a:rPr lang="en-US" dirty="0" err="1" smtClean="0"/>
              <a:t>Goldratt</a:t>
            </a:r>
            <a:r>
              <a:rPr lang="en-US" dirty="0" smtClean="0"/>
              <a:t>, 1990) and POLCA  (</a:t>
            </a:r>
            <a:r>
              <a:rPr lang="en-US" dirty="0" err="1" smtClean="0"/>
              <a:t>Suri</a:t>
            </a:r>
            <a:r>
              <a:rPr lang="en-US" dirty="0" smtClean="0"/>
              <a:t>, 2002) were strongly </a:t>
            </a:r>
            <a:r>
              <a:rPr lang="en-US" dirty="0" err="1" smtClean="0"/>
              <a:t>analized</a:t>
            </a:r>
            <a:r>
              <a:rPr lang="en-US" dirty="0" smtClean="0"/>
              <a:t> to determinate how they behave submitted to different levels of Mass Customization and different combinations of market conditions, production process and product characteristics. </a:t>
            </a:r>
          </a:p>
          <a:p>
            <a:pPr algn="just"/>
            <a:endParaRPr lang="en-US" dirty="0" smtClean="0"/>
          </a:p>
          <a:p>
            <a:pPr algn="just"/>
            <a:endParaRPr lang="en-US" dirty="0" smtClean="0"/>
          </a:p>
          <a:p>
            <a:pPr algn="just"/>
            <a:endParaRPr lang="en-US" b="1" dirty="0" smtClean="0"/>
          </a:p>
          <a:p>
            <a:pPr algn="just"/>
            <a:endParaRPr lang="en-US" dirty="0" smtClean="0"/>
          </a:p>
          <a:p>
            <a:pPr algn="just"/>
            <a:endParaRPr lang="en-US" dirty="0" smtClean="0"/>
          </a:p>
          <a:p>
            <a:pPr algn="just"/>
            <a:endParaRPr lang="en-US" dirty="0" smtClean="0"/>
          </a:p>
          <a:p>
            <a:pPr algn="just"/>
            <a:endParaRPr lang="en-US" sz="3600" b="1" dirty="0" smtClean="0"/>
          </a:p>
          <a:p>
            <a:pPr algn="just"/>
            <a:endParaRPr lang="en-US" dirty="0" smtClean="0"/>
          </a:p>
          <a:p>
            <a:pPr algn="just"/>
            <a:endParaRPr lang="en-US" sz="3600" b="1" dirty="0" smtClean="0"/>
          </a:p>
          <a:p>
            <a:pPr algn="just"/>
            <a:endParaRPr lang="en-US" sz="3600" b="1" dirty="0" smtClean="0"/>
          </a:p>
          <a:p>
            <a:pPr defTabSz="2952750">
              <a:spcBef>
                <a:spcPct val="50000"/>
              </a:spcBef>
            </a:pPr>
            <a:endParaRPr lang="en-US" dirty="0"/>
          </a:p>
        </p:txBody>
      </p:sp>
      <p:sp>
        <p:nvSpPr>
          <p:cNvPr id="1035" name="Rectangle 215"/>
          <p:cNvSpPr>
            <a:spLocks noChangeArrowheads="1"/>
          </p:cNvSpPr>
          <p:nvPr/>
        </p:nvSpPr>
        <p:spPr bwMode="auto">
          <a:xfrm>
            <a:off x="8874125" y="2322513"/>
            <a:ext cx="23350538" cy="2879725"/>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000" dirty="0" smtClean="0"/>
              <a:t>Author: Felipe </a:t>
            </a:r>
            <a:r>
              <a:rPr lang="en-US" sz="4000" dirty="0" err="1" smtClean="0"/>
              <a:t>Corrêa</a:t>
            </a:r>
            <a:r>
              <a:rPr lang="en-US" sz="4000" dirty="0" smtClean="0"/>
              <a:t> de Oliveira</a:t>
            </a:r>
            <a:endParaRPr lang="en-US" sz="4000" dirty="0"/>
          </a:p>
          <a:p>
            <a:pPr algn="ctr" defTabSz="2952750">
              <a:spcBef>
                <a:spcPct val="20000"/>
              </a:spcBef>
            </a:pPr>
            <a:r>
              <a:rPr lang="en-US" sz="4000" dirty="0"/>
              <a:t> </a:t>
            </a:r>
            <a:r>
              <a:rPr lang="en-US" sz="4000" dirty="0" smtClean="0"/>
              <a:t>Supervisors: Paulo Martins, Co-Supervisor: </a:t>
            </a:r>
            <a:r>
              <a:rPr lang="en-US" sz="4000" dirty="0" err="1" smtClean="0"/>
              <a:t>Dinis</a:t>
            </a:r>
            <a:r>
              <a:rPr lang="en-US" sz="4000" dirty="0" smtClean="0"/>
              <a:t> </a:t>
            </a:r>
            <a:r>
              <a:rPr lang="en-US" sz="4000" dirty="0" err="1" smtClean="0"/>
              <a:t>Carvalho</a:t>
            </a:r>
            <a:endParaRPr lang="en-US" sz="4000" dirty="0"/>
          </a:p>
          <a:p>
            <a:pPr algn="ctr" defTabSz="2952750">
              <a:spcBef>
                <a:spcPct val="50000"/>
              </a:spcBef>
            </a:pPr>
            <a:r>
              <a:rPr lang="pt-PT" dirty="0" smtClean="0"/>
              <a:t>felipe.c.oliveira@accenture.com</a:t>
            </a:r>
            <a:endParaRPr lang="en-US" sz="4000" dirty="0"/>
          </a:p>
        </p:txBody>
      </p:sp>
      <p:sp>
        <p:nvSpPr>
          <p:cNvPr id="1036" name="Rectangle 216"/>
          <p:cNvSpPr>
            <a:spLocks noChangeArrowheads="1"/>
          </p:cNvSpPr>
          <p:nvPr/>
        </p:nvSpPr>
        <p:spPr bwMode="auto">
          <a:xfrm>
            <a:off x="8802688" y="0"/>
            <a:ext cx="24842787" cy="2322513"/>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pt-BR" sz="4800" b="1" dirty="0" smtClean="0"/>
              <a:t>ADVANCED PRODUCTION SCHEDULING APPLIED TO DIFERENT LEVELS OF MASS CUSTOMIZATION INDUSTRIAL ENVIRONMENTS</a:t>
            </a:r>
            <a:endParaRPr lang="en-US" sz="4800" b="1" dirty="0"/>
          </a:p>
        </p:txBody>
      </p:sp>
      <p:sp>
        <p:nvSpPr>
          <p:cNvPr id="1038" name="Text Box 214"/>
          <p:cNvSpPr txBox="1">
            <a:spLocks noChangeArrowheads="1"/>
          </p:cNvSpPr>
          <p:nvPr/>
        </p:nvSpPr>
        <p:spPr bwMode="auto">
          <a:xfrm>
            <a:off x="14851063" y="7003083"/>
            <a:ext cx="12817475" cy="23237130"/>
          </a:xfrm>
          <a:prstGeom prst="rect">
            <a:avLst/>
          </a:prstGeom>
          <a:noFill/>
          <a:ln w="9525">
            <a:noFill/>
            <a:miter lim="800000"/>
            <a:headEnd/>
            <a:tailEnd/>
          </a:ln>
        </p:spPr>
        <p:txBody>
          <a:bodyPr wrap="square">
            <a:spAutoFit/>
          </a:bodyPr>
          <a:lstStyle/>
          <a:p>
            <a:pPr algn="just" defTabSz="2952750">
              <a:spcBef>
                <a:spcPct val="50000"/>
              </a:spcBef>
            </a:pPr>
            <a:r>
              <a:rPr lang="en-US" dirty="0" smtClean="0"/>
              <a:t>After the recent bibliography investigation, the researcher concluded that:</a:t>
            </a:r>
          </a:p>
          <a:p>
            <a:pPr algn="just" defTabSz="2952750">
              <a:spcBef>
                <a:spcPct val="50000"/>
              </a:spcBef>
              <a:buFont typeface="Arial" pitchFamily="34" charset="0"/>
              <a:buChar char="•"/>
            </a:pPr>
            <a:r>
              <a:rPr lang="en-US" dirty="0" smtClean="0"/>
              <a:t> Most of the Scheduling Models only supports specific industrial environments and conditions;</a:t>
            </a:r>
          </a:p>
          <a:p>
            <a:pPr algn="just" defTabSz="2952750">
              <a:spcBef>
                <a:spcPct val="50000"/>
              </a:spcBef>
              <a:buFont typeface="Arial" pitchFamily="34" charset="0"/>
              <a:buChar char="•"/>
            </a:pPr>
            <a:r>
              <a:rPr lang="en-US" dirty="0" smtClean="0"/>
              <a:t>Most of the previews researches was under specific industrial environment conditions; </a:t>
            </a:r>
          </a:p>
          <a:p>
            <a:pPr algn="just" defTabSz="2952750">
              <a:spcBef>
                <a:spcPct val="50000"/>
              </a:spcBef>
              <a:buFont typeface="Arial" pitchFamily="34" charset="0"/>
              <a:buChar char="•"/>
            </a:pPr>
            <a:r>
              <a:rPr lang="en-US" dirty="0" smtClean="0"/>
              <a:t>And finally, the development of a flexible scheduling model definition methodology, able to be applied on every production environment, was not described before. </a:t>
            </a:r>
          </a:p>
          <a:p>
            <a:pPr algn="just" defTabSz="2952750">
              <a:spcBef>
                <a:spcPct val="50000"/>
              </a:spcBef>
            </a:pPr>
            <a:r>
              <a:rPr lang="en-US" dirty="0" smtClean="0"/>
              <a:t>With this assumptions a simulation and testing model was conducted to develop and evaluate this method (Figure 1).</a:t>
            </a:r>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dirty="0" smtClean="0"/>
          </a:p>
          <a:p>
            <a:pPr algn="ctr" defTabSz="2952750">
              <a:spcBef>
                <a:spcPct val="50000"/>
              </a:spcBef>
            </a:pPr>
            <a:r>
              <a:rPr lang="en-US" dirty="0" smtClean="0"/>
              <a:t>Figure 1:Research Method</a:t>
            </a:r>
          </a:p>
          <a:p>
            <a:pPr algn="just" defTabSz="2952750">
              <a:spcBef>
                <a:spcPct val="50000"/>
              </a:spcBef>
            </a:pPr>
            <a:r>
              <a:rPr lang="en-US" dirty="0" smtClean="0"/>
              <a:t>This method consists on: First determine different industrial environments according to the possible combinations across market conditions, product characteristics and production process; second determine a Scheduling Model based on </a:t>
            </a:r>
            <a:r>
              <a:rPr lang="en-US" dirty="0" err="1" smtClean="0"/>
              <a:t>Fernandes</a:t>
            </a:r>
            <a:r>
              <a:rPr lang="en-US" dirty="0" smtClean="0"/>
              <a:t> (2007) dimensions of Production Scheduling models, named in his research as Work Load Control mechanism; third simulate the scenario using a simulation model develop by </a:t>
            </a:r>
            <a:r>
              <a:rPr lang="en-US" dirty="0" err="1" smtClean="0"/>
              <a:t>Melnyk</a:t>
            </a:r>
            <a:r>
              <a:rPr lang="en-US" dirty="0" smtClean="0"/>
              <a:t> &amp; </a:t>
            </a:r>
            <a:r>
              <a:rPr lang="en-US" dirty="0" err="1" smtClean="0"/>
              <a:t>Ragatz</a:t>
            </a:r>
            <a:r>
              <a:rPr lang="en-US" dirty="0" smtClean="0"/>
              <a:t> (1989) and evaluate the results based on common production analysis metrics; and fourth, repeat this third step until achieve an optimal model. </a:t>
            </a:r>
          </a:p>
          <a:p>
            <a:pPr algn="just" defTabSz="2952750">
              <a:spcBef>
                <a:spcPct val="50000"/>
              </a:spcBef>
            </a:pPr>
            <a:endParaRPr lang="en-US" dirty="0" smtClean="0"/>
          </a:p>
          <a:p>
            <a:pPr algn="just" defTabSz="2952750">
              <a:spcBef>
                <a:spcPct val="50000"/>
              </a:spcBef>
            </a:pPr>
            <a:r>
              <a:rPr lang="en-US" b="1" dirty="0" smtClean="0"/>
              <a:t>Research Status</a:t>
            </a:r>
          </a:p>
          <a:p>
            <a:pPr algn="just" defTabSz="2952750">
              <a:spcBef>
                <a:spcPct val="50000"/>
              </a:spcBef>
            </a:pPr>
            <a:r>
              <a:rPr lang="en-US" dirty="0" smtClean="0"/>
              <a:t>Now the author is facing the fourth step, trying to achieve an optimal model for each environment and developing a method to make this model specification automatic. </a:t>
            </a:r>
          </a:p>
          <a:p>
            <a:pPr algn="just" defTabSz="2952750">
              <a:spcBef>
                <a:spcPct val="50000"/>
              </a:spcBef>
            </a:pPr>
            <a:endParaRPr lang="en-US" dirty="0"/>
          </a:p>
        </p:txBody>
      </p:sp>
      <p:sp>
        <p:nvSpPr>
          <p:cNvPr id="1041" name="Text Box 214"/>
          <p:cNvSpPr txBox="1">
            <a:spLocks noChangeArrowheads="1"/>
          </p:cNvSpPr>
          <p:nvPr/>
        </p:nvSpPr>
        <p:spPr bwMode="auto">
          <a:xfrm>
            <a:off x="28676600" y="5562923"/>
            <a:ext cx="12817475" cy="30746879"/>
          </a:xfrm>
          <a:prstGeom prst="rect">
            <a:avLst/>
          </a:prstGeom>
          <a:noFill/>
          <a:ln w="9525">
            <a:noFill/>
            <a:miter lim="800000"/>
            <a:headEnd/>
            <a:tailEnd/>
          </a:ln>
        </p:spPr>
        <p:txBody>
          <a:bodyPr>
            <a:spAutoFit/>
          </a:bodyPr>
          <a:lstStyle/>
          <a:p>
            <a:pPr algn="just" defTabSz="2952750">
              <a:spcBef>
                <a:spcPct val="50000"/>
              </a:spcBef>
            </a:pPr>
            <a:r>
              <a:rPr lang="en-US" sz="3600" b="1" dirty="0" smtClean="0"/>
              <a:t>Conclusions</a:t>
            </a:r>
          </a:p>
          <a:p>
            <a:pPr algn="just" defTabSz="2952750">
              <a:spcBef>
                <a:spcPct val="50000"/>
              </a:spcBef>
            </a:pPr>
            <a:endParaRPr lang="en-US" b="1" dirty="0" smtClean="0"/>
          </a:p>
          <a:p>
            <a:pPr algn="just" defTabSz="2952750">
              <a:spcBef>
                <a:spcPct val="50000"/>
              </a:spcBef>
            </a:pPr>
            <a:r>
              <a:rPr lang="en-US" dirty="0" smtClean="0"/>
              <a:t>According to the research development described on the previous sections is possible to have an  idea about this innovative method proposed. Moreover, it is unquestionable the importance and usefulness of the proposed method to the success of companies in the search for an agile manufacturing system. </a:t>
            </a:r>
          </a:p>
          <a:p>
            <a:pPr algn="just" defTabSz="2952750">
              <a:spcBef>
                <a:spcPct val="50000"/>
              </a:spcBef>
            </a:pPr>
            <a:endParaRPr lang="en-US" dirty="0" smtClean="0"/>
          </a:p>
          <a:p>
            <a:pPr algn="just" defTabSz="2952750">
              <a:spcBef>
                <a:spcPct val="50000"/>
              </a:spcBef>
            </a:pPr>
            <a:r>
              <a:rPr lang="en-US" dirty="0" smtClean="0"/>
              <a:t>The success of mass customization appears to be dependent on a flexible production system which depends on a flexible productions scheduling model  also. Today the adoption of a model like this emerges as one of the success enablers for the mass customization strategy and on the other hand the other models are limited and </a:t>
            </a:r>
            <a:r>
              <a:rPr lang="en-US" dirty="0" err="1" smtClean="0"/>
              <a:t>unflexible</a:t>
            </a:r>
            <a:r>
              <a:rPr lang="en-US" dirty="0" smtClean="0"/>
              <a:t>. </a:t>
            </a:r>
          </a:p>
          <a:p>
            <a:pPr algn="just" defTabSz="2952750">
              <a:spcBef>
                <a:spcPct val="50000"/>
              </a:spcBef>
            </a:pPr>
            <a:endParaRPr lang="en-US" dirty="0" smtClean="0"/>
          </a:p>
          <a:p>
            <a:pPr algn="just" defTabSz="2952750">
              <a:spcBef>
                <a:spcPct val="50000"/>
              </a:spcBef>
            </a:pPr>
            <a:r>
              <a:rPr lang="en-US" sz="3600" b="1" dirty="0" smtClean="0"/>
              <a:t>References</a:t>
            </a:r>
          </a:p>
          <a:p>
            <a:pPr algn="just" defTabSz="2952750">
              <a:spcBef>
                <a:spcPct val="50000"/>
              </a:spcBef>
            </a:pPr>
            <a:endParaRPr lang="en-US" sz="3600" b="1" dirty="0" smtClean="0"/>
          </a:p>
          <a:p>
            <a:pPr algn="just"/>
            <a:r>
              <a:rPr lang="pt-BR" b="1" dirty="0" smtClean="0"/>
              <a:t>Fernandes, N. O.; </a:t>
            </a:r>
            <a:r>
              <a:rPr lang="pt-BR" dirty="0" smtClean="0"/>
              <a:t>Contribuições para o Controlo da </a:t>
            </a:r>
            <a:r>
              <a:rPr lang="pt-BR" dirty="0" err="1" smtClean="0"/>
              <a:t>Actividade</a:t>
            </a:r>
            <a:r>
              <a:rPr lang="pt-BR" dirty="0" smtClean="0"/>
              <a:t> de Produção no Sector de Produção por Encomenda. Tese de Doutoramento em Engenharia de Produção e </a:t>
            </a:r>
            <a:r>
              <a:rPr lang="pt-BR" dirty="0" err="1" smtClean="0"/>
              <a:t>Sist</a:t>
            </a:r>
            <a:r>
              <a:rPr lang="pt-BR" dirty="0" smtClean="0"/>
              <a:t> emas(2007).Disponível www.repositorium.sdum.uminho.pt </a:t>
            </a:r>
          </a:p>
          <a:p>
            <a:pPr algn="just"/>
            <a:r>
              <a:rPr lang="en-US" b="1" dirty="0" smtClean="0"/>
              <a:t>H. </a:t>
            </a:r>
            <a:r>
              <a:rPr lang="en-US" b="1" dirty="0" err="1" smtClean="0"/>
              <a:t>Jodlbauer</a:t>
            </a:r>
            <a:r>
              <a:rPr lang="en-US" b="1" dirty="0" smtClean="0"/>
              <a:t>; A. Huber; </a:t>
            </a:r>
            <a:r>
              <a:rPr lang="en-US" dirty="0" smtClean="0"/>
              <a:t>Service-level performance of MRP, </a:t>
            </a:r>
            <a:r>
              <a:rPr lang="en-US" dirty="0" err="1" smtClean="0"/>
              <a:t>Kanban</a:t>
            </a:r>
            <a:r>
              <a:rPr lang="en-US" dirty="0" smtClean="0"/>
              <a:t>, CONWIP and DBR due to parameter stability and environmental robustness.  International Journal of Production Research, </a:t>
            </a:r>
            <a:r>
              <a:rPr lang="en-US" dirty="0" err="1" smtClean="0"/>
              <a:t>Vol</a:t>
            </a:r>
            <a:r>
              <a:rPr lang="en-US" dirty="0" smtClean="0"/>
              <a:t> 46, No. 8, 15 April 2008, 2179-2195 </a:t>
            </a:r>
          </a:p>
          <a:p>
            <a:pPr algn="just"/>
            <a:r>
              <a:rPr lang="en-US" b="1" dirty="0" smtClean="0"/>
              <a:t>MELNYK, S. A.; RAGATZ, G. L. (1989)</a:t>
            </a:r>
            <a:r>
              <a:rPr lang="en-US" dirty="0" smtClean="0"/>
              <a:t>- Order review/release: research issues and perspectives. International Journal of Production Research. Vol. 27: nº 7 (1989), p. 1081-1096.</a:t>
            </a:r>
          </a:p>
          <a:p>
            <a:pPr algn="just"/>
            <a:r>
              <a:rPr lang="en-US" b="1" dirty="0" smtClean="0"/>
              <a:t>Pine, J. (1999). </a:t>
            </a:r>
            <a:r>
              <a:rPr lang="en-US" dirty="0" smtClean="0"/>
              <a:t>Mass Customization: The New Frontier in Business Competition, Harvard </a:t>
            </a:r>
            <a:r>
              <a:rPr lang="en-US" dirty="0" err="1" smtClean="0"/>
              <a:t>Bussiness</a:t>
            </a:r>
            <a:r>
              <a:rPr lang="en-US" dirty="0" smtClean="0"/>
              <a:t> Press.</a:t>
            </a:r>
          </a:p>
          <a:p>
            <a:pPr algn="just"/>
            <a:r>
              <a:rPr lang="en-US" b="1" dirty="0" err="1" smtClean="0"/>
              <a:t>Plenert</a:t>
            </a:r>
            <a:r>
              <a:rPr lang="en-US" b="1" dirty="0" smtClean="0"/>
              <a:t> G. </a:t>
            </a:r>
            <a:r>
              <a:rPr lang="en-US" dirty="0" smtClean="0"/>
              <a:t>(1999). "Focusing material requirements planning (MRP) towards </a:t>
            </a:r>
            <a:r>
              <a:rPr lang="en-US" dirty="0" err="1" smtClean="0"/>
              <a:t>perfomance</a:t>
            </a:r>
            <a:r>
              <a:rPr lang="en-US" dirty="0" smtClean="0"/>
              <a:t>." European Journal of Operational Research 119 (1999) 91-99</a:t>
            </a:r>
          </a:p>
          <a:p>
            <a:pPr algn="just"/>
            <a:r>
              <a:rPr lang="en-US" b="1" dirty="0" smtClean="0"/>
              <a:t>Spearman M.; Woodruff D.; Hoop W.; </a:t>
            </a:r>
            <a:r>
              <a:rPr lang="en-US" dirty="0" err="1" smtClean="0"/>
              <a:t>Conwip</a:t>
            </a:r>
            <a:r>
              <a:rPr lang="en-US" dirty="0" smtClean="0"/>
              <a:t>: a pull alternative to </a:t>
            </a:r>
            <a:r>
              <a:rPr lang="en-US" dirty="0" err="1" smtClean="0"/>
              <a:t>Kanban</a:t>
            </a:r>
            <a:r>
              <a:rPr lang="en-US" dirty="0" smtClean="0"/>
              <a:t>. </a:t>
            </a:r>
            <a:r>
              <a:rPr lang="pt-BR" dirty="0" err="1" smtClean="0"/>
              <a:t>International</a:t>
            </a:r>
            <a:r>
              <a:rPr lang="pt-BR" dirty="0" smtClean="0"/>
              <a:t> </a:t>
            </a:r>
            <a:r>
              <a:rPr lang="pt-BR" dirty="0" err="1" smtClean="0"/>
              <a:t>Journal</a:t>
            </a:r>
            <a:r>
              <a:rPr lang="pt-BR" dirty="0" smtClean="0"/>
              <a:t> </a:t>
            </a:r>
            <a:r>
              <a:rPr lang="pt-BR" dirty="0" err="1" smtClean="0"/>
              <a:t>of</a:t>
            </a:r>
            <a:r>
              <a:rPr lang="pt-BR" dirty="0" smtClean="0"/>
              <a:t> </a:t>
            </a:r>
            <a:r>
              <a:rPr lang="pt-BR" dirty="0" err="1" smtClean="0"/>
              <a:t>Production</a:t>
            </a:r>
            <a:r>
              <a:rPr lang="pt-BR" dirty="0" smtClean="0"/>
              <a:t> </a:t>
            </a:r>
            <a:r>
              <a:rPr lang="pt-BR" dirty="0" err="1" smtClean="0"/>
              <a:t>Research</a:t>
            </a:r>
            <a:r>
              <a:rPr lang="pt-BR" dirty="0" smtClean="0"/>
              <a:t>, 1990, vol. 28, no 5</a:t>
            </a:r>
          </a:p>
          <a:p>
            <a:pPr algn="just"/>
            <a:r>
              <a:rPr lang="en-US" b="1" dirty="0" smtClean="0"/>
              <a:t>SURI, R.; KRISHNAMURTHY, A. </a:t>
            </a:r>
            <a:r>
              <a:rPr lang="en-US" dirty="0" smtClean="0"/>
              <a:t>- How to Plan and Implement POLCA: a material control system for high-variety or custom-engineered products. Center for Quick Response Manufacturing. Madison: University of Wisconsin, 2003. Technical</a:t>
            </a:r>
          </a:p>
          <a:p>
            <a:pPr algn="just"/>
            <a:r>
              <a:rPr lang="pt-BR" dirty="0" smtClean="0"/>
              <a:t>Report.</a:t>
            </a:r>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defTabSz="2952750">
              <a:spcBef>
                <a:spcPct val="50000"/>
              </a:spcBef>
            </a:pPr>
            <a:endParaRPr lang="en-US" sz="3600" b="1" dirty="0" smtClean="0"/>
          </a:p>
          <a:p>
            <a:pPr algn="just" defTabSz="2952750">
              <a:spcBef>
                <a:spcPct val="50000"/>
              </a:spcBef>
            </a:pPr>
            <a:endParaRPr lang="en-US" dirty="0" smtClean="0"/>
          </a:p>
          <a:p>
            <a:pPr algn="just" defTabSz="2952750">
              <a:spcBef>
                <a:spcPct val="50000"/>
              </a:spcBef>
            </a:pPr>
            <a:r>
              <a:rPr lang="en-US" dirty="0" smtClean="0"/>
              <a:t> </a:t>
            </a:r>
          </a:p>
          <a:p>
            <a:pPr algn="just" defTabSz="2952750">
              <a:spcBef>
                <a:spcPct val="50000"/>
              </a:spcBef>
            </a:pPr>
            <a:endParaRPr lang="en-US" b="1" dirty="0" smtClean="0"/>
          </a:p>
          <a:p>
            <a:pPr algn="just" defTabSz="2952750">
              <a:spcBef>
                <a:spcPct val="50000"/>
              </a:spcBef>
            </a:pPr>
            <a:endParaRPr lang="en-US" sz="3600" b="1" dirty="0" smtClean="0"/>
          </a:p>
          <a:p>
            <a:pPr algn="just" defTabSz="2952750">
              <a:spcBef>
                <a:spcPct val="50000"/>
              </a:spcBef>
            </a:pPr>
            <a:endParaRPr lang="en-US" sz="3600" b="1" dirty="0" smtClean="0"/>
          </a:p>
          <a:p>
            <a:pPr algn="just" defTabSz="2952750">
              <a:spcBef>
                <a:spcPct val="50000"/>
              </a:spcBef>
            </a:pPr>
            <a:endParaRPr lang="en-US" sz="3600" b="1" dirty="0"/>
          </a:p>
        </p:txBody>
      </p:sp>
      <p:sp>
        <p:nvSpPr>
          <p:cNvPr id="12" name="Rectângulo arredondado 236"/>
          <p:cNvSpPr/>
          <p:nvPr/>
        </p:nvSpPr>
        <p:spPr>
          <a:xfrm>
            <a:off x="19065442" y="14275891"/>
            <a:ext cx="2215620" cy="4057529"/>
          </a:xfrm>
          <a:prstGeom prst="roundRect">
            <a:avLst/>
          </a:prstGeom>
          <a:solidFill>
            <a:schemeClr val="bg1">
              <a:lumMod val="75000"/>
            </a:schemeClr>
          </a:solidFill>
          <a:ln w="12700"/>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sz="4000" dirty="0" smtClean="0">
              <a:solidFill>
                <a:schemeClr val="tx1"/>
              </a:solidFill>
            </a:endParaRPr>
          </a:p>
        </p:txBody>
      </p:sp>
      <p:graphicFrame>
        <p:nvGraphicFramePr>
          <p:cNvPr id="15" name="Diagrama 3"/>
          <p:cNvGraphicFramePr/>
          <p:nvPr/>
        </p:nvGraphicFramePr>
        <p:xfrm>
          <a:off x="15427598" y="14635931"/>
          <a:ext cx="3572173" cy="350921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16" name="Grupo 6"/>
          <p:cNvGrpSpPr/>
          <p:nvPr/>
        </p:nvGrpSpPr>
        <p:grpSpPr>
          <a:xfrm>
            <a:off x="19523413" y="15011270"/>
            <a:ext cx="1369120" cy="1185508"/>
            <a:chOff x="348235" y="706414"/>
            <a:chExt cx="1009096" cy="605457"/>
          </a:xfrm>
        </p:grpSpPr>
        <p:sp>
          <p:nvSpPr>
            <p:cNvPr id="42" name="Rectângulo 7"/>
            <p:cNvSpPr/>
            <p:nvPr/>
          </p:nvSpPr>
          <p:spPr>
            <a:xfrm>
              <a:off x="348235" y="706414"/>
              <a:ext cx="1009096" cy="605457"/>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3" name="Rectângulo 8"/>
            <p:cNvSpPr/>
            <p:nvPr/>
          </p:nvSpPr>
          <p:spPr>
            <a:xfrm>
              <a:off x="348235" y="706414"/>
              <a:ext cx="1009096" cy="60545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pt-PT" sz="1300" dirty="0" smtClean="0"/>
                <a:t>Production Strategy</a:t>
              </a:r>
              <a:endParaRPr lang="pt-PT" sz="1300" kern="1200" dirty="0"/>
            </a:p>
          </p:txBody>
        </p:sp>
      </p:grpSp>
      <p:grpSp>
        <p:nvGrpSpPr>
          <p:cNvPr id="17" name="Grupo 12"/>
          <p:cNvGrpSpPr/>
          <p:nvPr/>
        </p:nvGrpSpPr>
        <p:grpSpPr>
          <a:xfrm>
            <a:off x="21446891" y="16010615"/>
            <a:ext cx="1465507" cy="974588"/>
            <a:chOff x="348235" y="706414"/>
            <a:chExt cx="1009096" cy="605457"/>
          </a:xfrm>
        </p:grpSpPr>
        <p:sp>
          <p:nvSpPr>
            <p:cNvPr id="40" name="Rectângulo 13"/>
            <p:cNvSpPr/>
            <p:nvPr/>
          </p:nvSpPr>
          <p:spPr>
            <a:xfrm>
              <a:off x="348235" y="706414"/>
              <a:ext cx="1009096" cy="605457"/>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1" name="Rectângulo 14"/>
            <p:cNvSpPr/>
            <p:nvPr/>
          </p:nvSpPr>
          <p:spPr>
            <a:xfrm>
              <a:off x="348235" y="706414"/>
              <a:ext cx="1009096" cy="60545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pt-PT" sz="1300" kern="1200" dirty="0" smtClean="0"/>
                <a:t>Scheduling Model</a:t>
              </a:r>
              <a:endParaRPr lang="pt-PT" sz="1300" kern="1200" dirty="0"/>
            </a:p>
          </p:txBody>
        </p:sp>
      </p:grpSp>
      <p:grpSp>
        <p:nvGrpSpPr>
          <p:cNvPr id="18" name="Grupo 21"/>
          <p:cNvGrpSpPr/>
          <p:nvPr/>
        </p:nvGrpSpPr>
        <p:grpSpPr>
          <a:xfrm>
            <a:off x="23461963" y="15942522"/>
            <a:ext cx="1557101" cy="1084251"/>
            <a:chOff x="348235" y="706414"/>
            <a:chExt cx="1009096" cy="605457"/>
          </a:xfrm>
        </p:grpSpPr>
        <p:sp>
          <p:nvSpPr>
            <p:cNvPr id="38" name="Rectângulo 22"/>
            <p:cNvSpPr/>
            <p:nvPr/>
          </p:nvSpPr>
          <p:spPr>
            <a:xfrm>
              <a:off x="348235" y="706414"/>
              <a:ext cx="1009096" cy="605457"/>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9" name="Rectângulo 23"/>
            <p:cNvSpPr/>
            <p:nvPr/>
          </p:nvSpPr>
          <p:spPr>
            <a:xfrm>
              <a:off x="348235" y="706414"/>
              <a:ext cx="1009096" cy="60545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pt-PT" sz="1300" dirty="0" smtClean="0"/>
                <a:t>Results </a:t>
              </a:r>
            </a:p>
            <a:p>
              <a:pPr lvl="0" algn="ctr" defTabSz="577850">
                <a:lnSpc>
                  <a:spcPct val="90000"/>
                </a:lnSpc>
                <a:spcBef>
                  <a:spcPct val="0"/>
                </a:spcBef>
                <a:spcAft>
                  <a:spcPct val="35000"/>
                </a:spcAft>
              </a:pPr>
              <a:r>
                <a:rPr lang="pt-PT" sz="1300" dirty="0" smtClean="0"/>
                <a:t>Analysis</a:t>
              </a:r>
              <a:endParaRPr lang="pt-PT" sz="1300" kern="1200" dirty="0"/>
            </a:p>
          </p:txBody>
        </p:sp>
      </p:grpSp>
      <p:sp>
        <p:nvSpPr>
          <p:cNvPr id="19" name="Fluxograma: decisão 36"/>
          <p:cNvSpPr/>
          <p:nvPr/>
        </p:nvSpPr>
        <p:spPr>
          <a:xfrm>
            <a:off x="22637615" y="17622396"/>
            <a:ext cx="1163117" cy="1262007"/>
          </a:xfrm>
          <a:prstGeom prst="flowChartDecision">
            <a:avLst/>
          </a:prstGeom>
          <a:solidFill>
            <a:schemeClr val="bg1">
              <a:lumMod val="75000"/>
            </a:schemeClr>
          </a:solidFill>
          <a:ln w="12700">
            <a:noFill/>
          </a:ln>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sz="4000" dirty="0" smtClean="0">
              <a:solidFill>
                <a:schemeClr val="tx1"/>
              </a:solidFill>
            </a:endParaRPr>
          </a:p>
        </p:txBody>
      </p:sp>
      <p:sp>
        <p:nvSpPr>
          <p:cNvPr id="20" name="CaixaDeTexto 35"/>
          <p:cNvSpPr txBox="1"/>
          <p:nvPr/>
        </p:nvSpPr>
        <p:spPr>
          <a:xfrm>
            <a:off x="22884790" y="17787333"/>
            <a:ext cx="760361" cy="890570"/>
          </a:xfrm>
          <a:prstGeom prst="rect">
            <a:avLst/>
          </a:prstGeom>
          <a:noFill/>
          <a:ln>
            <a:noFill/>
          </a:ln>
        </p:spPr>
        <p:txBody>
          <a:bodyPr wrap="square" rtlCol="0" anchor="ctr" anchorCtr="0">
            <a:spAutoFit/>
          </a:bodyPr>
          <a:lstStyle/>
          <a:p>
            <a:r>
              <a:rPr lang="pt-PT" sz="1600" dirty="0" smtClean="0"/>
              <a:t>OK?</a:t>
            </a:r>
          </a:p>
        </p:txBody>
      </p:sp>
      <p:cxnSp>
        <p:nvCxnSpPr>
          <p:cNvPr id="21" name="Conexão em ângulos rectos 40"/>
          <p:cNvCxnSpPr>
            <a:endCxn id="41" idx="1"/>
          </p:cNvCxnSpPr>
          <p:nvPr/>
        </p:nvCxnSpPr>
        <p:spPr>
          <a:xfrm>
            <a:off x="20892533" y="15604024"/>
            <a:ext cx="554358" cy="893885"/>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Conexão em ângulos rectos 44"/>
          <p:cNvCxnSpPr>
            <a:stCxn id="40" idx="3"/>
            <a:endCxn id="39" idx="1"/>
          </p:cNvCxnSpPr>
          <p:nvPr/>
        </p:nvCxnSpPr>
        <p:spPr>
          <a:xfrm flipV="1">
            <a:off x="22912398" y="16484647"/>
            <a:ext cx="549565" cy="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Conexão em ângulos rectos 49"/>
          <p:cNvCxnSpPr>
            <a:stCxn id="39" idx="2"/>
            <a:endCxn id="19" idx="0"/>
          </p:cNvCxnSpPr>
          <p:nvPr/>
        </p:nvCxnSpPr>
        <p:spPr>
          <a:xfrm rot="5400000">
            <a:off x="23432032" y="16813914"/>
            <a:ext cx="595623" cy="102134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Conexão em ângulos rectos 58"/>
          <p:cNvCxnSpPr>
            <a:stCxn id="19" idx="1"/>
            <a:endCxn id="41" idx="2"/>
          </p:cNvCxnSpPr>
          <p:nvPr/>
        </p:nvCxnSpPr>
        <p:spPr>
          <a:xfrm rot="10800000">
            <a:off x="22179644" y="16985203"/>
            <a:ext cx="457971" cy="1268196"/>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Conexão em ângulos rectos 64"/>
          <p:cNvCxnSpPr/>
          <p:nvPr/>
        </p:nvCxnSpPr>
        <p:spPr>
          <a:xfrm rot="5400000" flipH="1" flipV="1">
            <a:off x="18507475" y="16046201"/>
            <a:ext cx="1250732" cy="366377"/>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Conexão em ângulos rectos 73"/>
          <p:cNvCxnSpPr/>
          <p:nvPr/>
        </p:nvCxnSpPr>
        <p:spPr>
          <a:xfrm rot="16200000" flipH="1">
            <a:off x="18497083" y="16518899"/>
            <a:ext cx="1271516" cy="366377"/>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Conexão recta 77"/>
          <p:cNvCxnSpPr/>
          <p:nvPr/>
        </p:nvCxnSpPr>
        <p:spPr>
          <a:xfrm>
            <a:off x="18667958" y="16364123"/>
            <a:ext cx="2747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Conexão em ângulos rectos 81"/>
          <p:cNvCxnSpPr>
            <a:stCxn id="37" idx="3"/>
            <a:endCxn id="40" idx="1"/>
          </p:cNvCxnSpPr>
          <p:nvPr/>
        </p:nvCxnSpPr>
        <p:spPr>
          <a:xfrm flipV="1">
            <a:off x="20892533" y="16497909"/>
            <a:ext cx="554358" cy="839937"/>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29" name="Grupo 115"/>
          <p:cNvGrpSpPr/>
          <p:nvPr/>
        </p:nvGrpSpPr>
        <p:grpSpPr>
          <a:xfrm>
            <a:off x="19523413" y="16745092"/>
            <a:ext cx="1369120" cy="1185508"/>
            <a:chOff x="348235" y="706414"/>
            <a:chExt cx="1009096" cy="605457"/>
          </a:xfrm>
        </p:grpSpPr>
        <p:sp>
          <p:nvSpPr>
            <p:cNvPr id="36" name="Rectângulo 116"/>
            <p:cNvSpPr/>
            <p:nvPr/>
          </p:nvSpPr>
          <p:spPr>
            <a:xfrm>
              <a:off x="348235" y="706414"/>
              <a:ext cx="1009096" cy="605457"/>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7" name="Rectângulo 117"/>
            <p:cNvSpPr/>
            <p:nvPr/>
          </p:nvSpPr>
          <p:spPr>
            <a:xfrm>
              <a:off x="348235" y="706414"/>
              <a:ext cx="1009096" cy="60545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pt-PT" sz="1300" dirty="0" smtClean="0"/>
                <a:t>Industry Condictions</a:t>
              </a:r>
              <a:endParaRPr lang="pt-PT" sz="1300" kern="1200" dirty="0"/>
            </a:p>
          </p:txBody>
        </p:sp>
      </p:grpSp>
      <p:cxnSp>
        <p:nvCxnSpPr>
          <p:cNvPr id="30" name="Conexão em ângulos rectos 131"/>
          <p:cNvCxnSpPr>
            <a:stCxn id="19" idx="3"/>
            <a:endCxn id="35" idx="1"/>
          </p:cNvCxnSpPr>
          <p:nvPr/>
        </p:nvCxnSpPr>
        <p:spPr>
          <a:xfrm flipV="1">
            <a:off x="23800732" y="16519577"/>
            <a:ext cx="1951085" cy="1733822"/>
          </a:xfrm>
          <a:prstGeom prst="bentConnector3">
            <a:avLst>
              <a:gd name="adj1" fmla="val 76693"/>
            </a:avLst>
          </a:prstGeom>
          <a:ln>
            <a:tailEnd type="arrow"/>
          </a:ln>
        </p:spPr>
        <p:style>
          <a:lnRef idx="1">
            <a:schemeClr val="accent1"/>
          </a:lnRef>
          <a:fillRef idx="0">
            <a:schemeClr val="accent1"/>
          </a:fillRef>
          <a:effectRef idx="0">
            <a:schemeClr val="accent1"/>
          </a:effectRef>
          <a:fontRef idx="minor">
            <a:schemeClr val="tx1"/>
          </a:fontRef>
        </p:style>
      </p:cxnSp>
      <p:grpSp>
        <p:nvGrpSpPr>
          <p:cNvPr id="31" name="Grupo 133"/>
          <p:cNvGrpSpPr/>
          <p:nvPr/>
        </p:nvGrpSpPr>
        <p:grpSpPr>
          <a:xfrm>
            <a:off x="25751817" y="15977451"/>
            <a:ext cx="1557101" cy="1084251"/>
            <a:chOff x="348235" y="706414"/>
            <a:chExt cx="1009096" cy="605457"/>
          </a:xfrm>
          <a:solidFill>
            <a:schemeClr val="bg1">
              <a:lumMod val="85000"/>
            </a:schemeClr>
          </a:solidFill>
        </p:grpSpPr>
        <p:sp>
          <p:nvSpPr>
            <p:cNvPr id="34" name="Rectângulo 134"/>
            <p:cNvSpPr/>
            <p:nvPr/>
          </p:nvSpPr>
          <p:spPr>
            <a:xfrm>
              <a:off x="348235" y="706414"/>
              <a:ext cx="1009096" cy="605457"/>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5" name="Rectângulo 135"/>
            <p:cNvSpPr/>
            <p:nvPr/>
          </p:nvSpPr>
          <p:spPr>
            <a:xfrm>
              <a:off x="348235" y="706414"/>
              <a:ext cx="1009096" cy="605457"/>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pt-PT" sz="1300" dirty="0" smtClean="0">
                  <a:solidFill>
                    <a:schemeClr val="tx1"/>
                  </a:solidFill>
                </a:rPr>
                <a:t>Optimized Model</a:t>
              </a:r>
              <a:endParaRPr lang="pt-PT" sz="1300" kern="1200" dirty="0">
                <a:solidFill>
                  <a:schemeClr val="tx1"/>
                </a:solidFill>
              </a:endParaRPr>
            </a:p>
          </p:txBody>
        </p:sp>
      </p:grpSp>
      <p:sp>
        <p:nvSpPr>
          <p:cNvPr id="32" name="CaixaDeTexto 233"/>
          <p:cNvSpPr txBox="1"/>
          <p:nvPr/>
        </p:nvSpPr>
        <p:spPr>
          <a:xfrm>
            <a:off x="23702025" y="17794413"/>
            <a:ext cx="685510" cy="515593"/>
          </a:xfrm>
          <a:prstGeom prst="rect">
            <a:avLst/>
          </a:prstGeom>
          <a:noFill/>
        </p:spPr>
        <p:txBody>
          <a:bodyPr wrap="square" rtlCol="0">
            <a:spAutoFit/>
          </a:bodyPr>
          <a:lstStyle/>
          <a:p>
            <a:r>
              <a:rPr lang="pt-PT" sz="1600" dirty="0" smtClean="0"/>
              <a:t>Yes</a:t>
            </a:r>
            <a:endParaRPr lang="pt-PT" sz="1600" dirty="0"/>
          </a:p>
        </p:txBody>
      </p:sp>
      <p:sp>
        <p:nvSpPr>
          <p:cNvPr id="33" name="CaixaDeTexto 234"/>
          <p:cNvSpPr txBox="1"/>
          <p:nvPr/>
        </p:nvSpPr>
        <p:spPr>
          <a:xfrm>
            <a:off x="22124727" y="17794413"/>
            <a:ext cx="660759" cy="515593"/>
          </a:xfrm>
          <a:prstGeom prst="rect">
            <a:avLst/>
          </a:prstGeom>
          <a:noFill/>
        </p:spPr>
        <p:txBody>
          <a:bodyPr wrap="square" rtlCol="0">
            <a:spAutoFit/>
          </a:bodyPr>
          <a:lstStyle/>
          <a:p>
            <a:r>
              <a:rPr lang="pt-PT" sz="1600" dirty="0" smtClean="0"/>
              <a:t>No</a:t>
            </a:r>
            <a:endParaRPr lang="pt-PT" sz="1600" dirty="0"/>
          </a:p>
        </p:txBody>
      </p:sp>
      <p:sp>
        <p:nvSpPr>
          <p:cNvPr id="14" name="CaixaDeTexto 237"/>
          <p:cNvSpPr txBox="1"/>
          <p:nvPr/>
        </p:nvSpPr>
        <p:spPr>
          <a:xfrm>
            <a:off x="19204436" y="14317461"/>
            <a:ext cx="1884764" cy="515593"/>
          </a:xfrm>
          <a:prstGeom prst="rect">
            <a:avLst/>
          </a:prstGeom>
          <a:noFill/>
        </p:spPr>
        <p:txBody>
          <a:bodyPr wrap="square" rtlCol="0">
            <a:spAutoFit/>
          </a:bodyPr>
          <a:lstStyle/>
          <a:p>
            <a:r>
              <a:rPr lang="pt-PT" sz="1600" dirty="0" smtClean="0"/>
              <a:t>Environment</a:t>
            </a:r>
            <a:endParaRPr lang="pt-PT" sz="1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1549</TotalTime>
  <Words>1001</Words>
  <Application>Microsoft Office PowerPoint</Application>
  <PresentationFormat>Custom</PresentationFormat>
  <Paragraphs>90</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Photo Editor Photo</vt:lpstr>
      <vt:lpstr>Slide 1</vt:lpstr>
    </vt:vector>
  </TitlesOfParts>
  <Company>Universidade do Minho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f.a.oliveira</cp:lastModifiedBy>
  <cp:revision>72</cp:revision>
  <dcterms:created xsi:type="dcterms:W3CDTF">2005-08-05T10:55:41Z</dcterms:created>
  <dcterms:modified xsi:type="dcterms:W3CDTF">2011-09-21T23:20:41Z</dcterms:modified>
</cp:coreProperties>
</file>